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21"/>
  </p:handoutMasterIdLst>
  <p:sldIdLst>
    <p:sldId id="256" r:id="rId2"/>
    <p:sldId id="259" r:id="rId3"/>
    <p:sldId id="258" r:id="rId4"/>
    <p:sldId id="261" r:id="rId5"/>
    <p:sldId id="260" r:id="rId6"/>
    <p:sldId id="263" r:id="rId7"/>
    <p:sldId id="257" r:id="rId8"/>
    <p:sldId id="264" r:id="rId9"/>
    <p:sldId id="278" r:id="rId10"/>
    <p:sldId id="279" r:id="rId11"/>
    <p:sldId id="277" r:id="rId12"/>
    <p:sldId id="267" r:id="rId13"/>
    <p:sldId id="271" r:id="rId14"/>
    <p:sldId id="275" r:id="rId15"/>
    <p:sldId id="274" r:id="rId16"/>
    <p:sldId id="276" r:id="rId17"/>
    <p:sldId id="273" r:id="rId18"/>
    <p:sldId id="270" r:id="rId19"/>
    <p:sldId id="272" r:id="rId2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6205" autoAdjust="0"/>
  </p:normalViewPr>
  <p:slideViewPr>
    <p:cSldViewPr snapToGrid="0">
      <p:cViewPr>
        <p:scale>
          <a:sx n="94" d="100"/>
          <a:sy n="94" d="100"/>
        </p:scale>
        <p:origin x="-328" y="2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26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0E977-AD4C-8046-8CD0-5F810DF2C698}" type="datetimeFigureOut">
              <a:rPr lang="en-US" smtClean="0"/>
              <a:t>05/02/21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8725A-8E40-3C43-9E85-DEF1153B6E2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8612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  <a:t>05/02/21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  <a:t>05/02/21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  <a:t>05/02/21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  <a:t>05/02/21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  <a:t>05/02/21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  <a:t>05/02/21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  <a:t>05/02/21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  <a:t>05/02/21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  <a:t>05/02/21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ítulo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Marcador de posición de texto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Marcador de posición de fecha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5396D8F0-5C9D-428F-9F57-94D29B348843}" type="datetimeFigureOut">
              <a:rPr lang="es-ES" smtClean="0"/>
              <a:t>05/02/21</a:t>
            </a:fld>
            <a:endParaRPr lang="es-ES"/>
          </a:p>
        </p:txBody>
      </p:sp>
      <p:sp>
        <p:nvSpPr>
          <p:cNvPr id="1029" name="Marcador de posición de pie de página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Marcador de posición de número de diapositiva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9965ACBA-6A5F-444B-A84F-30B7CBC79493}" type="slidenum">
              <a:rPr lang="es-ES" smtClean="0"/>
              <a:t>‹#›</a:t>
            </a:fld>
            <a:endParaRPr lang="es-ES"/>
          </a:p>
        </p:txBody>
      </p:sp>
      <p:pic>
        <p:nvPicPr>
          <p:cNvPr id="2" name="Picture 1" descr="Captura de pantalla 2021-01-26 a la(s) 09.35.47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711" y="245329"/>
            <a:ext cx="2231973" cy="13259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Arial" panose="020B0704020202020204" pitchFamily="34" charset="0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Arial" panose="020B0704020202020204" pitchFamily="34" charset="0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Arial" panose="020B0704020202020204" pitchFamily="34" charset="0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Arial" panose="020B0704020202020204" pitchFamily="34" charset="0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Arial" panose="020B0704020202020204" pitchFamily="34" charset="0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Arial" panose="020B0704020202020204" pitchFamily="34" charset="0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Arial" panose="020B0704020202020204" pitchFamily="34" charset="0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Arial" panose="020B0704020202020204" pitchFamily="3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ptura de pantalla 2021-01-26 a la(s) 12.24.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7849" y="0"/>
            <a:ext cx="15824721" cy="730887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altLang="en-US" dirty="0"/>
              <a:t>SOCIEDAD MEXICANA DE </a:t>
            </a:r>
            <a:r>
              <a:rPr lang="es-ES" altLang="en-US" dirty="0" smtClean="0"/>
              <a:t>NEUROLOGÍA </a:t>
            </a:r>
            <a:r>
              <a:rPr lang="es-ES" altLang="en-US" dirty="0"/>
              <a:t>Y </a:t>
            </a:r>
            <a:r>
              <a:rPr lang="es-ES" altLang="en-US" dirty="0" smtClean="0"/>
              <a:t>PSIQUIATRÍA </a:t>
            </a:r>
            <a:r>
              <a:rPr lang="es-ES" altLang="en-US" dirty="0"/>
              <a:t>A.C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altLang="en-US" sz="3600" dirty="0"/>
              <a:t>PLAN DE TRABAJO 2021-2022</a:t>
            </a:r>
          </a:p>
        </p:txBody>
      </p:sp>
      <p:pic>
        <p:nvPicPr>
          <p:cNvPr id="7" name="Picture 6" descr="Captura de pantalla 2021-01-26 a la(s) 12.26.3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23" y="799675"/>
            <a:ext cx="1587500" cy="1397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PLAN DE TRABAJO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82578" y="1573180"/>
            <a:ext cx="10972800" cy="4525963"/>
          </a:xfrm>
        </p:spPr>
        <p:txBody>
          <a:bodyPr>
            <a:normAutofit fontScale="97500"/>
          </a:bodyPr>
          <a:lstStyle/>
          <a:p>
            <a:pPr marL="0" indent="0" algn="ctr">
              <a:buNone/>
            </a:pPr>
            <a:r>
              <a:rPr lang="es-ES" altLang="en-US" b="1" dirty="0" smtClean="0">
                <a:solidFill>
                  <a:schemeClr val="tx1"/>
                </a:solidFill>
                <a:uFillTx/>
              </a:rPr>
              <a:t>VISIÓN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:</a:t>
            </a:r>
            <a:endParaRPr lang="es-ES" altLang="en-US" dirty="0"/>
          </a:p>
          <a:p>
            <a:pPr marL="0" indent="0" algn="l">
              <a:buNone/>
            </a:pPr>
            <a:r>
              <a:rPr lang="es-ES" altLang="en-US" dirty="0"/>
              <a:t>Crear un espacio científico incluyente, que propicie el desarrollo de los profesionales de salud, mediante el acceso a información accesible, actualizada y de valor, para la actualización </a:t>
            </a:r>
            <a:r>
              <a:rPr lang="es-ES" altLang="en-US" dirty="0" smtClean="0"/>
              <a:t>continúa </a:t>
            </a:r>
            <a:r>
              <a:rPr lang="es-ES" altLang="en-US" dirty="0"/>
              <a:t>en el área de las neurociencias, que permita </a:t>
            </a:r>
            <a:r>
              <a:rPr lang="es-ES" altLang="en-US" dirty="0" smtClean="0"/>
              <a:t>mejorar la atención de los pacientes y fomentar  </a:t>
            </a:r>
            <a:r>
              <a:rPr lang="es-ES" altLang="en-US" dirty="0"/>
              <a:t>la salud mental y neurológica de la población.</a:t>
            </a:r>
          </a:p>
        </p:txBody>
      </p:sp>
    </p:spTree>
    <p:extLst>
      <p:ext uri="{BB962C8B-B14F-4D97-AF65-F5344CB8AC3E}">
        <p14:creationId xmlns:p14="http://schemas.microsoft.com/office/powerpoint/2010/main" val="1458037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-1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85622371"/>
              </p:ext>
            </p:extLst>
          </p:nvPr>
        </p:nvGraphicFramePr>
        <p:xfrm>
          <a:off x="353445" y="486670"/>
          <a:ext cx="11495828" cy="5943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2750"/>
                <a:gridCol w="6742389"/>
                <a:gridCol w="158759"/>
                <a:gridCol w="144327"/>
                <a:gridCol w="187625"/>
                <a:gridCol w="549978"/>
              </a:tblGrid>
              <a:tr h="35431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b="1" dirty="0">
                          <a:uFillTx/>
                        </a:rPr>
                        <a:t>OBJETIVO ESTRATÉGICO</a:t>
                      </a:r>
                      <a:endParaRPr lang="es-ES" altLang="en-U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META</a:t>
                      </a:r>
                      <a:endParaRPr lang="es-ES" altLang="en-U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META TOTAL</a:t>
                      </a:r>
                      <a:endParaRPr lang="es-ES" altLang="en-U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</a:tr>
              <a:tr h="35431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b="1" dirty="0">
                          <a:uFillTx/>
                        </a:rPr>
                        <a:t>1. Ser una sociedad con mayor presencia</a:t>
                      </a:r>
                      <a:endParaRPr lang="es-ES" altLang="en-U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marL="0" indent="0">
                        <a:buFont typeface="Wingdings" charset="2"/>
                        <a:buNone/>
                      </a:pPr>
                      <a:r>
                        <a:rPr lang="es-ES" altLang="en-US" sz="1200" dirty="0" smtClean="0">
                          <a:uFillTx/>
                          <a:sym typeface="Zapf Dingbats"/>
                        </a:rPr>
                        <a:t>Invitar colegas valiosos, entusiastas, con requisitos amigables.</a:t>
                      </a:r>
                    </a:p>
                    <a:p>
                      <a:pPr marL="0" indent="0">
                        <a:buFont typeface="Wingdings" charset="2"/>
                        <a:buNone/>
                      </a:pPr>
                      <a:r>
                        <a:rPr lang="es-ES" altLang="en-US" sz="1200" dirty="0" smtClean="0">
                          <a:uFillTx/>
                          <a:sym typeface="Zapf Dingbats"/>
                        </a:rPr>
                        <a:t>Invitar potenciales interesados en las neurociencias. Considerar especialistas afines.</a:t>
                      </a: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marL="0" indent="0">
                        <a:buFont typeface="Wingdings" charset="2"/>
                        <a:buNone/>
                      </a:pPr>
                      <a:r>
                        <a:rPr lang="es-ES" altLang="en-US" sz="1200" dirty="0" smtClean="0">
                          <a:uFillTx/>
                          <a:sym typeface="Zapf Dingbats"/>
                        </a:rPr>
                        <a:t>✓</a:t>
                      </a: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</a:tr>
              <a:tr h="265737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1. </a:t>
                      </a:r>
                      <a:r>
                        <a:rPr sz="1200" dirty="0" smtClean="0">
                          <a:uFillTx/>
                        </a:rPr>
                        <a:t>1</a:t>
                      </a:r>
                      <a:r>
                        <a:rPr lang="es-ES_tradnl" sz="1200" dirty="0" smtClean="0">
                          <a:uFillTx/>
                        </a:rPr>
                        <a:t> Cartas de invitación</a:t>
                      </a:r>
                      <a:endParaRPr lang="es-ES" altLang="en-U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" sz="1200" dirty="0">
                          <a:uFillTx/>
                        </a:rPr>
                        <a:t>Re invitar </a:t>
                      </a:r>
                      <a:r>
                        <a:rPr lang="es-ES" sz="1200" dirty="0" smtClean="0">
                          <a:uFillTx/>
                        </a:rPr>
                        <a:t>ex-miembros</a:t>
                      </a:r>
                      <a:r>
                        <a:rPr lang="es-ES" sz="1200" dirty="0">
                          <a:uFillTx/>
                        </a:rPr>
                        <a:t>, </a:t>
                      </a:r>
                      <a:r>
                        <a:rPr lang="es-ES" sz="1200" b="1" u="sng" dirty="0">
                          <a:uFillTx/>
                        </a:rPr>
                        <a:t>condonar deudas.</a:t>
                      </a:r>
                      <a:endParaRPr lang="es-ES" sz="1200" b="1" u="sng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</a:tr>
              <a:tr h="265737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1. 2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_tradnl" sz="1200" dirty="0" smtClean="0">
                          <a:uFillTx/>
                        </a:rPr>
                        <a:t>Incluir </a:t>
                      </a:r>
                      <a:r>
                        <a:rPr sz="1200" dirty="0" smtClean="0">
                          <a:uFillTx/>
                        </a:rPr>
                        <a:t>residentes </a:t>
                      </a:r>
                      <a:r>
                        <a:rPr sz="1200" dirty="0">
                          <a:uFillTx/>
                        </a:rPr>
                        <a:t>de neurología y psiquiatría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</a:tr>
              <a:tr h="106294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1.3 Promover el acercamiento a </a:t>
                      </a:r>
                      <a:r>
                        <a:rPr sz="1200" dirty="0" smtClean="0">
                          <a:uFillTx/>
                        </a:rPr>
                        <a:t>otras </a:t>
                      </a:r>
                      <a:r>
                        <a:rPr sz="1200" dirty="0">
                          <a:uFillTx/>
                        </a:rPr>
                        <a:t>Sociedades colegiadas afines, buscando el fortalecimiento de la SMNP</a:t>
                      </a:r>
                      <a:r>
                        <a:rPr sz="1200" dirty="0" smtClean="0">
                          <a:uFillTx/>
                        </a:rPr>
                        <a:t>.</a:t>
                      </a:r>
                      <a:r>
                        <a:rPr lang="es-ES_tradnl" sz="1200" dirty="0" smtClean="0">
                          <a:uFillTx/>
                        </a:rPr>
                        <a:t> 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" sz="1200" dirty="0" smtClean="0">
                          <a:uFillTx/>
                        </a:rPr>
                        <a:t>MEXCTRIMS</a:t>
                      </a:r>
                      <a:endParaRPr lang="es-ES" sz="1200" dirty="0">
                        <a:uFillTx/>
                      </a:endParaRPr>
                    </a:p>
                    <a:p>
                      <a:pPr indent="0">
                        <a:buNone/>
                      </a:pPr>
                      <a:r>
                        <a:rPr lang="es-ES" sz="1200" dirty="0" smtClean="0">
                          <a:uFillTx/>
                        </a:rPr>
                        <a:t>AMECEMIG</a:t>
                      </a:r>
                      <a:endParaRPr lang="es-ES" sz="1200" dirty="0">
                        <a:uFillTx/>
                      </a:endParaRPr>
                    </a:p>
                    <a:p>
                      <a:pPr indent="0">
                        <a:buNone/>
                      </a:pPr>
                      <a:r>
                        <a:rPr lang="es-ES" sz="1200" dirty="0">
                          <a:uFillTx/>
                        </a:rPr>
                        <a:t>Sociedades de </a:t>
                      </a:r>
                      <a:r>
                        <a:rPr lang="es-ES" sz="1200" dirty="0" smtClean="0">
                          <a:uFillTx/>
                        </a:rPr>
                        <a:t>Psiquiatría</a:t>
                      </a:r>
                    </a:p>
                    <a:p>
                      <a:pPr marL="0" marR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704020202020204" pitchFamily="34" charset="0"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uFillTx/>
                        </a:rPr>
                        <a:t>Sociedad de psicología, S de Psicoanálisis, Sociedad de neuropsiquiatría, etc.</a:t>
                      </a:r>
                      <a:endParaRPr lang="es-ES" altLang="en-US" sz="1200" b="0" dirty="0" smtClean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s-ES" sz="1200" dirty="0" smtClean="0">
                          <a:uFillTx/>
                        </a:rPr>
                        <a:t>Academia Nacional de Medicina.</a:t>
                      </a:r>
                    </a:p>
                    <a:p>
                      <a:pPr indent="0">
                        <a:buNone/>
                      </a:pPr>
                      <a:r>
                        <a:rPr lang="es-ES" sz="1200" dirty="0" smtClean="0">
                          <a:uFillTx/>
                        </a:rPr>
                        <a:t>Consejos, Academias, Colegios</a:t>
                      </a:r>
                      <a:endParaRPr lang="es-E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marL="0" indent="0">
                        <a:buFont typeface="Wingdings" charset="2"/>
                        <a:buNone/>
                      </a:pPr>
                      <a:r>
                        <a:rPr lang="es-ES" altLang="en-US" sz="1200" dirty="0" smtClean="0">
                          <a:uFillTx/>
                          <a:sym typeface="Zapf Dingbats"/>
                        </a:rPr>
                        <a:t>✓</a:t>
                      </a:r>
                    </a:p>
                    <a:p>
                      <a:pPr marL="0" indent="0">
                        <a:buFont typeface="Wingdings" charset="2"/>
                        <a:buNone/>
                      </a:pPr>
                      <a:r>
                        <a:rPr lang="es-ES" altLang="en-US" sz="1200" dirty="0" smtClean="0">
                          <a:uFillTx/>
                          <a:sym typeface="Zapf Dingbats"/>
                        </a:rPr>
                        <a:t>✓</a:t>
                      </a:r>
                    </a:p>
                    <a:p>
                      <a:pPr marL="0" indent="0">
                        <a:buFont typeface="Wingdings" charset="2"/>
                        <a:buNone/>
                      </a:pPr>
                      <a:r>
                        <a:rPr lang="es-ES" altLang="en-US" sz="1200" dirty="0" smtClean="0">
                          <a:uFillTx/>
                          <a:sym typeface="Zapf Dingbats"/>
                        </a:rPr>
                        <a:t>✓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</a:tr>
              <a:tr h="531474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1.4 Mantener las relaciones establecidas con instituciones de salud, tratando de ampliar los lazos y fortalecerlos.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" altLang="en-US" sz="1200" dirty="0">
                          <a:uFillTx/>
                        </a:rPr>
                        <a:t>Hospital ABC. Hospital </a:t>
                      </a:r>
                      <a:r>
                        <a:rPr lang="es-ES" altLang="en-US" sz="1200" dirty="0" err="1">
                          <a:uFillTx/>
                        </a:rPr>
                        <a:t>Angeles</a:t>
                      </a:r>
                      <a:r>
                        <a:rPr lang="es-ES" altLang="en-US" sz="1200" dirty="0">
                          <a:uFillTx/>
                        </a:rPr>
                        <a:t>. CM 20 de Nov, INN</a:t>
                      </a:r>
                    </a:p>
                    <a:p>
                      <a:pPr indent="0">
                        <a:buNone/>
                      </a:pPr>
                      <a:r>
                        <a:rPr lang="es-ES" altLang="en-US" sz="1200" dirty="0" smtClean="0">
                          <a:uFillTx/>
                        </a:rPr>
                        <a:t> Fray Bernardino</a:t>
                      </a:r>
                      <a:r>
                        <a:rPr lang="es-ES" altLang="en-US" sz="1200" dirty="0">
                          <a:uFillTx/>
                        </a:rPr>
                        <a:t>, </a:t>
                      </a:r>
                      <a:r>
                        <a:rPr lang="es-ES" altLang="en-US" sz="1200" dirty="0" smtClean="0">
                          <a:uFillTx/>
                        </a:rPr>
                        <a:t>I.N </a:t>
                      </a:r>
                      <a:r>
                        <a:rPr lang="es-ES" altLang="en-US" sz="1200" dirty="0" err="1" smtClean="0">
                          <a:uFillTx/>
                        </a:rPr>
                        <a:t>Psiquiatria</a:t>
                      </a:r>
                      <a:r>
                        <a:rPr lang="es-ES" altLang="en-US" sz="1200" dirty="0" smtClean="0">
                          <a:uFillTx/>
                        </a:rPr>
                        <a:t>, Médica Sur, PEMEX,IMSS, etc.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marL="0" indent="0">
                        <a:buFont typeface="Wingdings" charset="2"/>
                        <a:buNone/>
                      </a:pPr>
                      <a:r>
                        <a:rPr lang="es-ES" altLang="en-US" sz="1200" dirty="0" smtClean="0">
                          <a:uFillTx/>
                          <a:sym typeface="Zapf Dingbats"/>
                        </a:rPr>
                        <a:t>✓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0" marR="0" marT="0" marB="1"/>
                </a:tc>
              </a:tr>
              <a:tr h="531474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2. </a:t>
                      </a:r>
                      <a:r>
                        <a:rPr sz="1200" b="1" dirty="0">
                          <a:uFillTx/>
                        </a:rPr>
                        <a:t>Promover el conocimiento </a:t>
                      </a:r>
                      <a:r>
                        <a:rPr sz="1200" dirty="0">
                          <a:uFillTx/>
                        </a:rPr>
                        <a:t>sobre la prevención y tratamiento oportuno de padecimientos neurológicos y  de salud mental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</a:rPr>
                        <a:t>Contactar universidades para promover cursos pregrado</a:t>
                      </a:r>
                      <a:r>
                        <a:rPr lang="es-ES" sz="1200">
                          <a:uFillTx/>
                        </a:rPr>
                        <a:t>.</a:t>
                      </a:r>
                      <a:r>
                        <a:rPr sz="1200">
                          <a:uFillTx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</a:tr>
              <a:tr h="265737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2.1 Medicina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" altLang="en-US" sz="1200">
                          <a:uFillTx/>
                        </a:rPr>
                        <a:t>cursos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</a:tr>
              <a:tr h="265737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2. 2 Psicología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</a:tr>
              <a:tr h="265737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</a:rPr>
                        <a:t>2. 3 Enfermería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</a:tr>
              <a:tr h="265737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2. 4 Trabajo social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</a:tr>
              <a:tr h="265737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</a:rPr>
                        <a:t>2. 5 Odontología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</a:tr>
              <a:tr h="708631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3. Apoyar a la </a:t>
                      </a:r>
                      <a:r>
                        <a:rPr sz="1200" b="1" dirty="0">
                          <a:uFillTx/>
                        </a:rPr>
                        <a:t>difusión </a:t>
                      </a:r>
                      <a:r>
                        <a:rPr sz="1200" dirty="0">
                          <a:uFillTx/>
                        </a:rPr>
                        <a:t> de la salud mental y neurológica, entre la población general, privilegiando las medidas de prevención y detección oportunas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 </a:t>
                      </a:r>
                      <a:r>
                        <a:rPr lang="es-ES" sz="1200" dirty="0">
                          <a:uFillTx/>
                        </a:rPr>
                        <a:t>Medios masivos de </a:t>
                      </a:r>
                      <a:r>
                        <a:rPr lang="es-ES" sz="1200" dirty="0" smtClean="0">
                          <a:uFillTx/>
                        </a:rPr>
                        <a:t>comunicación</a:t>
                      </a:r>
                      <a:r>
                        <a:rPr lang="es-ES" sz="1200" dirty="0">
                          <a:uFillTx/>
                        </a:rPr>
                        <a:t>, redes sociales, </a:t>
                      </a:r>
                      <a:r>
                        <a:rPr sz="1200" dirty="0">
                          <a:uFillTx/>
                        </a:rPr>
                        <a:t> para el público </a:t>
                      </a:r>
                      <a:r>
                        <a:rPr lang="es-ES" sz="1200" dirty="0">
                          <a:uFillTx/>
                        </a:rPr>
                        <a:t>.</a:t>
                      </a:r>
                      <a:r>
                        <a:rPr sz="1200" dirty="0">
                          <a:uFillTx/>
                        </a:rPr>
                        <a:t>Programas  especial</a:t>
                      </a:r>
                      <a:r>
                        <a:rPr lang="es-ES" sz="1200" dirty="0">
                          <a:uFillTx/>
                        </a:rPr>
                        <a:t>es</a:t>
                      </a:r>
                      <a:r>
                        <a:rPr sz="1200" dirty="0">
                          <a:uFillTx/>
                        </a:rPr>
                        <a:t> para niños, adolescentes.</a:t>
                      </a:r>
                      <a:r>
                        <a:rPr lang="es-ES" sz="1200" dirty="0">
                          <a:uFillTx/>
                        </a:rPr>
                        <a:t>;</a:t>
                      </a:r>
                      <a:r>
                        <a:rPr sz="1200" dirty="0">
                          <a:uFillTx/>
                        </a:rPr>
                        <a:t> Programas de divulgación para poblaciones vulnerables.</a:t>
                      </a:r>
                      <a:r>
                        <a:rPr lang="es-ES" sz="1200" dirty="0">
                          <a:uFillTx/>
                        </a:rPr>
                        <a:t>;</a:t>
                      </a:r>
                      <a:r>
                        <a:rPr sz="1200" dirty="0">
                          <a:uFillTx/>
                        </a:rPr>
                        <a:t> Orientación general sobre los padecimientos más frecuentes del área con información apropiada de cómo actuar, a quien recurrir. 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0" marR="0" marT="0" marB="1"/>
                </a:tc>
              </a:tr>
              <a:tr h="348534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4. Fomentar </a:t>
                      </a:r>
                      <a:r>
                        <a:rPr sz="1200" b="1" dirty="0">
                          <a:uFillTx/>
                        </a:rPr>
                        <a:t>trabajos de investigación </a:t>
                      </a:r>
                      <a:r>
                        <a:rPr lang="es-ES_tradnl" sz="1200" dirty="0" smtClean="0">
                          <a:uFillTx/>
                        </a:rPr>
                        <a:t>NC.</a:t>
                      </a: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Identificar necesidades por vacío de conocimiento nacional/</a:t>
                      </a:r>
                      <a:r>
                        <a:rPr sz="1200" dirty="0" smtClean="0">
                          <a:uFillTx/>
                        </a:rPr>
                        <a:t>mundial</a:t>
                      </a:r>
                      <a:r>
                        <a:rPr lang="es-ES_tradnl" sz="1200" dirty="0" smtClean="0">
                          <a:uFillTx/>
                        </a:rPr>
                        <a:t>, investigador(es) tipo de </a:t>
                      </a:r>
                      <a:r>
                        <a:rPr lang="es-ES_tradnl" sz="1200" dirty="0" err="1" smtClean="0">
                          <a:uFillTx/>
                        </a:rPr>
                        <a:t>estu</a:t>
                      </a:r>
                      <a:r>
                        <a:rPr lang="es-ES_tradnl" sz="1200" dirty="0" smtClean="0">
                          <a:uFillTx/>
                        </a:rPr>
                        <a:t>-</a:t>
                      </a:r>
                    </a:p>
                    <a:p>
                      <a:pPr indent="0">
                        <a:buNone/>
                      </a:pPr>
                      <a:r>
                        <a:rPr lang="es-ES_tradnl" sz="1200" dirty="0" smtClean="0">
                          <a:uFillTx/>
                        </a:rPr>
                        <a:t>dio y tiempos.</a:t>
                      </a: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0" marR="0" marT="0" marB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0140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-1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28652753"/>
              </p:ext>
            </p:extLst>
          </p:nvPr>
        </p:nvGraphicFramePr>
        <p:xfrm>
          <a:off x="581546" y="1490981"/>
          <a:ext cx="10534689" cy="4768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6808"/>
                <a:gridCol w="3989294"/>
                <a:gridCol w="1240117"/>
                <a:gridCol w="313765"/>
                <a:gridCol w="671122"/>
                <a:gridCol w="673583"/>
              </a:tblGrid>
              <a:tr h="352454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OBJETIVO ESTRATÉGICO</a:t>
                      </a:r>
                      <a:endParaRPr lang="es-ES" altLang="en-U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_tradnl" sz="1200" dirty="0" smtClean="0">
                          <a:uFillTx/>
                        </a:rPr>
                        <a:t> META</a:t>
                      </a:r>
                      <a:endParaRPr lang="es-ES" altLang="en-U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</a:rPr>
                        <a:t>META TOTAL</a:t>
                      </a:r>
                      <a:endParaRPr lang="es-ES" altLang="en-US" sz="1200" b="1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</a:tr>
              <a:tr h="352454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  <a:latin typeface="+mn-lt"/>
                        </a:rPr>
                        <a:t>5. Colaborar en la </a:t>
                      </a:r>
                      <a:r>
                        <a:rPr sz="1200" b="1" dirty="0">
                          <a:uFillTx/>
                          <a:latin typeface="+mn-lt"/>
                        </a:rPr>
                        <a:t>certificación</a:t>
                      </a:r>
                      <a:r>
                        <a:rPr sz="1200" dirty="0">
                          <a:uFillTx/>
                          <a:latin typeface="+mn-lt"/>
                        </a:rPr>
                        <a:t> de especialistas en neurología y psiquiatría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_tradnl" sz="1200" dirty="0" smtClean="0">
                          <a:uFillTx/>
                          <a:latin typeface="+mn-lt"/>
                        </a:rPr>
                        <a:t>Aumentar</a:t>
                      </a:r>
                      <a:r>
                        <a:rPr lang="es-ES_tradnl" sz="1200" baseline="0" dirty="0" smtClean="0">
                          <a:uFillTx/>
                          <a:latin typeface="+mn-lt"/>
                        </a:rPr>
                        <a:t> puntaje </a:t>
                      </a:r>
                      <a:r>
                        <a:rPr sz="1200" dirty="0" smtClean="0">
                          <a:uFillTx/>
                          <a:latin typeface="+mn-lt"/>
                        </a:rPr>
                        <a:t>CONACEM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  <a:latin typeface="+mn-lt"/>
                        </a:rPr>
                        <a:t> 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Reunión</a:t>
                      </a:r>
                    </a:p>
                    <a:p>
                      <a:pPr indent="0">
                        <a:buNone/>
                      </a:pPr>
                      <a:r>
                        <a:rPr lang="es-ES_tradnl" altLang="en-US" sz="1200" b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Cambria" charset="0"/>
                          <a:cs typeface="Cambria" charset="0"/>
                        </a:rPr>
                        <a:t>CONACEM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 dirty="0">
                        <a:latin typeface="+mn-lt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endParaRPr lang="es-MX" dirty="0">
                        <a:latin typeface="+mn-lt"/>
                      </a:endParaRPr>
                    </a:p>
                  </a:txBody>
                  <a:tcPr marL="0" marR="0" marT="0" marB="1"/>
                </a:tc>
              </a:tr>
              <a:tr h="881133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  <a:latin typeface="+mn-lt"/>
                        </a:rPr>
                        <a:t>6. 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Fortalecer la </a:t>
                      </a:r>
                      <a:r>
                        <a:rPr lang="es-ES_tradnl" sz="1200" b="1" dirty="0" smtClean="0">
                          <a:uFillTx/>
                          <a:latin typeface="+mn-lt"/>
                        </a:rPr>
                        <a:t>revista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 y difundirla:</a:t>
                      </a:r>
                    </a:p>
                    <a:p>
                      <a:pPr indent="0">
                        <a:buNone/>
                      </a:pPr>
                      <a:r>
                        <a:rPr lang="es-ES_tradnl" sz="1200" dirty="0" smtClean="0">
                          <a:uFillTx/>
                          <a:latin typeface="+mn-lt"/>
                        </a:rPr>
                        <a:t>6.1</a:t>
                      </a:r>
                      <a:r>
                        <a:rPr sz="1200" dirty="0" smtClean="0">
                          <a:uFillTx/>
                          <a:latin typeface="+mn-lt"/>
                        </a:rPr>
                        <a:t>Incrementar </a:t>
                      </a:r>
                      <a:r>
                        <a:rPr sz="1200" dirty="0">
                          <a:uFillTx/>
                          <a:latin typeface="+mn-lt"/>
                        </a:rPr>
                        <a:t>el número de publicaciones de la </a:t>
                      </a:r>
                      <a:r>
                        <a:rPr sz="1200" dirty="0" smtClean="0">
                          <a:uFillTx/>
                          <a:latin typeface="+mn-lt"/>
                        </a:rPr>
                        <a:t>revista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.</a:t>
                      </a:r>
                    </a:p>
                    <a:p>
                      <a:pPr marL="0" marR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704020202020204" pitchFamily="34" charset="0"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uFillTx/>
                          <a:latin typeface="+mn-lt"/>
                        </a:rPr>
                        <a:t>6.3 incrementar el número de receptores de la revista vía digital.</a:t>
                      </a: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" sz="1200" b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cs typeface="Cambria" charset="0"/>
                        </a:rPr>
                        <a:t>Apoyo de la industria.</a:t>
                      </a:r>
                      <a:endParaRPr lang="es-ES" sz="1200" b="0" dirty="0">
                        <a:solidFill>
                          <a:schemeClr val="tx1"/>
                        </a:solidFill>
                        <a:uFillTx/>
                        <a:latin typeface="+mn-lt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marL="171450" marR="0" indent="-1714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Char char="ü"/>
                        <a:tabLst/>
                        <a:defRPr/>
                      </a:pPr>
                      <a:r>
                        <a:rPr lang="es-ES_tradnl" sz="1200" dirty="0" smtClean="0">
                          <a:uFillTx/>
                          <a:latin typeface="+mn-lt"/>
                        </a:rPr>
                        <a:t>Autogesti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ón</a:t>
                      </a:r>
                    </a:p>
                    <a:p>
                      <a:pPr marL="171450" marR="0" indent="-1714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Char char="ü"/>
                        <a:tabLst/>
                        <a:defRPr/>
                      </a:pPr>
                      <a:r>
                        <a:rPr lang="es-ES" sz="1200" dirty="0" smtClean="0">
                          <a:uFillTx/>
                          <a:latin typeface="+mn-lt"/>
                        </a:rPr>
                        <a:t>Merck</a:t>
                      </a:r>
                    </a:p>
                    <a:p>
                      <a:pPr marL="171450" marR="0" indent="-1714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2"/>
                        <a:buChar char="ü"/>
                        <a:tabLst/>
                        <a:defRPr/>
                      </a:pPr>
                      <a:r>
                        <a:rPr lang="es-ES" sz="1200" dirty="0" err="1" smtClean="0">
                          <a:uFillTx/>
                          <a:latin typeface="+mn-lt"/>
                        </a:rPr>
                        <a:t>Novartis</a:t>
                      </a:r>
                      <a:endParaRPr lang="es-ES" sz="1200" dirty="0" smtClean="0">
                        <a:uFillTx/>
                        <a:latin typeface="+mn-lt"/>
                      </a:endParaRPr>
                    </a:p>
                    <a:p>
                      <a:pPr marL="0" marR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704020202020204" pitchFamily="34" charset="0"/>
                        <a:buNone/>
                        <a:tabLst/>
                        <a:defRPr/>
                      </a:pPr>
                      <a:endParaRPr lang="es-ES" altLang="en-US" sz="1200" b="0" dirty="0">
                        <a:solidFill>
                          <a:srgbClr val="000000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  <a:latin typeface="+mn-lt"/>
                        </a:rPr>
                        <a:t> 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</a:tr>
              <a:tr h="176227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 smtClean="0">
                          <a:uFillTx/>
                          <a:latin typeface="+mn-lt"/>
                        </a:rPr>
                        <a:t>6.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4</a:t>
                      </a:r>
                      <a:r>
                        <a:rPr sz="1200" dirty="0" smtClean="0">
                          <a:uFillTx/>
                          <a:latin typeface="+mn-lt"/>
                        </a:rPr>
                        <a:t> 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O</a:t>
                      </a:r>
                      <a:r>
                        <a:rPr sz="1200" dirty="0" smtClean="0">
                          <a:uFillTx/>
                          <a:latin typeface="+mn-lt"/>
                        </a:rPr>
                        <a:t>btener </a:t>
                      </a:r>
                      <a:r>
                        <a:rPr sz="1200" dirty="0">
                          <a:uFillTx/>
                          <a:latin typeface="+mn-lt"/>
                        </a:rPr>
                        <a:t>el registro de la revista 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_tradnl" sz="1200" dirty="0" smtClean="0">
                          <a:uFillTx/>
                          <a:latin typeface="+mn-lt"/>
                        </a:rPr>
                        <a:t>Co-editor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ü"/>
                      </a:pPr>
                      <a:r>
                        <a:rPr sz="1200" dirty="0">
                          <a:uFillTx/>
                          <a:latin typeface="+mn-lt"/>
                        </a:rPr>
                        <a:t> 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</a:tr>
              <a:tr h="352454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_tradnl" altLang="en-US" sz="1200" b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Cambria" charset="0"/>
                          <a:cs typeface="Cambria" charset="0"/>
                        </a:rPr>
                        <a:t>6.5 Fomentar la publicación de miembros y externos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  <a:latin typeface="+mn-lt"/>
                        </a:rPr>
                        <a:t> </a:t>
                      </a:r>
                      <a:endParaRPr lang="es-ES_tradnl" sz="1200" dirty="0" smtClean="0">
                        <a:uFillTx/>
                        <a:latin typeface="+mn-lt"/>
                      </a:endParaRPr>
                    </a:p>
                    <a:p>
                      <a:pPr indent="0">
                        <a:buNone/>
                      </a:pPr>
                      <a:endParaRPr lang="es-ES_tradnl" sz="1200" dirty="0" smtClean="0">
                        <a:uFillTx/>
                        <a:latin typeface="+mn-lt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  <a:latin typeface="+mn-lt"/>
                        </a:rPr>
                        <a:t> 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</a:tr>
              <a:tr h="5286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 smtClean="0">
                          <a:uFillTx/>
                          <a:latin typeface="+mn-lt"/>
                        </a:rPr>
                        <a:t>7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.</a:t>
                      </a:r>
                      <a:r>
                        <a:rPr sz="1200" dirty="0" smtClean="0">
                          <a:uFillTx/>
                          <a:latin typeface="+mn-lt"/>
                        </a:rPr>
                        <a:t> 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R</a:t>
                      </a:r>
                      <a:r>
                        <a:rPr sz="1200" dirty="0" smtClean="0">
                          <a:uFillTx/>
                          <a:latin typeface="+mn-lt"/>
                        </a:rPr>
                        <a:t>ealizar </a:t>
                      </a:r>
                      <a:r>
                        <a:rPr sz="1200" dirty="0">
                          <a:uFillTx/>
                          <a:latin typeface="+mn-lt"/>
                        </a:rPr>
                        <a:t>una reunión académica-</a:t>
                      </a:r>
                      <a:r>
                        <a:rPr sz="1200" b="1" dirty="0">
                          <a:uFillTx/>
                          <a:latin typeface="+mn-lt"/>
                        </a:rPr>
                        <a:t>congreso anual </a:t>
                      </a:r>
                      <a:r>
                        <a:rPr sz="1200" dirty="0">
                          <a:uFillTx/>
                          <a:latin typeface="+mn-lt"/>
                        </a:rPr>
                        <a:t>con </a:t>
                      </a:r>
                      <a:r>
                        <a:rPr lang="es-ES" sz="1200" dirty="0">
                          <a:uFillTx/>
                          <a:latin typeface="+mn-lt"/>
                        </a:rPr>
                        <a:t>el máximo de asistentes posible, de temática multidisciplinaria.</a:t>
                      </a:r>
                      <a:endParaRPr lang="es-ES" sz="1200" b="0" dirty="0">
                        <a:solidFill>
                          <a:schemeClr val="tx1"/>
                        </a:solidFill>
                        <a:uFillTx/>
                        <a:latin typeface="+mn-lt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  <a:latin typeface="+mn-lt"/>
                        </a:rPr>
                        <a:t>Sobre prevención, diagnóstico y tratamiento oportuno de trastornos </a:t>
                      </a:r>
                      <a:r>
                        <a:rPr sz="1200" dirty="0" smtClean="0">
                          <a:uFillTx/>
                          <a:latin typeface="+mn-lt"/>
                        </a:rPr>
                        <a:t>neurológicos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, psiquiátricos</a:t>
                      </a:r>
                      <a:r>
                        <a:rPr sz="1200" dirty="0" smtClean="0">
                          <a:uFillTx/>
                          <a:latin typeface="+mn-lt"/>
                        </a:rPr>
                        <a:t> </a:t>
                      </a:r>
                      <a:r>
                        <a:rPr sz="1200" dirty="0">
                          <a:uFillTx/>
                          <a:latin typeface="+mn-lt"/>
                        </a:rPr>
                        <a:t>y de salud </a:t>
                      </a:r>
                      <a:r>
                        <a:rPr sz="1200" dirty="0" smtClean="0">
                          <a:uFillTx/>
                          <a:latin typeface="+mn-lt"/>
                        </a:rPr>
                        <a:t>mental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.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  <a:latin typeface="+mn-lt"/>
                        </a:rPr>
                        <a:t> 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1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" altLang="en-US" sz="1200" b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Cambria" charset="0"/>
                          <a:cs typeface="Cambria" charset="0"/>
                        </a:rPr>
                        <a:t>2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</a:tr>
              <a:tr h="5286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  <a:latin typeface="+mn-lt"/>
                        </a:rPr>
                        <a:t>8. 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P</a:t>
                      </a:r>
                      <a:r>
                        <a:rPr sz="1200" dirty="0" smtClean="0">
                          <a:uFillTx/>
                          <a:latin typeface="+mn-lt"/>
                        </a:rPr>
                        <a:t>articipar </a:t>
                      </a:r>
                      <a:r>
                        <a:rPr sz="1200" dirty="0">
                          <a:uFillTx/>
                          <a:latin typeface="+mn-lt"/>
                        </a:rPr>
                        <a:t>en </a:t>
                      </a:r>
                      <a:r>
                        <a:rPr sz="1200" b="1" dirty="0">
                          <a:uFillTx/>
                          <a:latin typeface="+mn-lt"/>
                        </a:rPr>
                        <a:t>reuniones académicas </a:t>
                      </a:r>
                      <a:r>
                        <a:rPr sz="1200" dirty="0">
                          <a:uFillTx/>
                          <a:latin typeface="+mn-lt"/>
                        </a:rPr>
                        <a:t>de otras áreas del conocimiento para promover la atención de los trastornos neurológicos y de la salud mental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r>
                        <a:rPr lang="es-ES" sz="1200">
                          <a:uFillTx/>
                          <a:latin typeface="+mn-lt"/>
                        </a:rPr>
                        <a:t>Promover participación de miembros de la SMNP en diversos foros, congreso virtual de neurologia, de otras sociedades médicas, AMN, Sociedades de psiquiatria.</a:t>
                      </a:r>
                      <a:endParaRPr lang="es-ES" sz="1200" b="0">
                        <a:solidFill>
                          <a:schemeClr val="tx1"/>
                        </a:solidFill>
                        <a:uFillTx/>
                        <a:latin typeface="+mn-lt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</a:tr>
              <a:tr h="704907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  <a:latin typeface="+mn-lt"/>
                        </a:rPr>
                        <a:t>9. 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F</a:t>
                      </a:r>
                      <a:r>
                        <a:rPr sz="1200" dirty="0" smtClean="0">
                          <a:uFillTx/>
                          <a:latin typeface="+mn-lt"/>
                        </a:rPr>
                        <a:t>ortalecer </a:t>
                      </a:r>
                      <a:r>
                        <a:rPr sz="1200" dirty="0">
                          <a:uFillTx/>
                          <a:latin typeface="+mn-lt"/>
                        </a:rPr>
                        <a:t>la integración y operación de la sociedad mediante el diálogo y la </a:t>
                      </a:r>
                      <a:r>
                        <a:rPr sz="1200" dirty="0" smtClean="0">
                          <a:uFillTx/>
                          <a:latin typeface="+mn-lt"/>
                        </a:rPr>
                        <a:t>colaboración</a:t>
                      </a:r>
                      <a:r>
                        <a:rPr lang="es-ES_tradnl" sz="1200" dirty="0" smtClean="0">
                          <a:uFillTx/>
                          <a:latin typeface="+mn-lt"/>
                        </a:rPr>
                        <a:t>.</a:t>
                      </a:r>
                    </a:p>
                    <a:p>
                      <a:pPr indent="0">
                        <a:buNone/>
                      </a:pPr>
                      <a:r>
                        <a:rPr lang="es-ES_tradnl" altLang="en-US" sz="1200" b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Cambria" charset="0"/>
                          <a:cs typeface="Cambria" charset="0"/>
                        </a:rPr>
                        <a:t>Fomentar la </a:t>
                      </a:r>
                      <a:r>
                        <a:rPr lang="es-ES_tradnl" altLang="en-US" sz="1200" b="1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Cambria" charset="0"/>
                          <a:cs typeface="Cambria" charset="0"/>
                        </a:rPr>
                        <a:t>divulgación sobre la SMNP </a:t>
                      </a:r>
                      <a:r>
                        <a:rPr lang="es-ES_tradnl" altLang="en-US" sz="1200" b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Cambria" charset="0"/>
                          <a:cs typeface="Cambria" charset="0"/>
                        </a:rPr>
                        <a:t>y su labor.</a:t>
                      </a:r>
                    </a:p>
                    <a:p>
                      <a:pPr indent="0">
                        <a:buNone/>
                      </a:pP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Sesiones reglamentarias de la SMNP alternando temas en las distintas disciplinas de las Neurociencias, tratando de lograrlas con distintos profesionales como ponentes y audiencia, invitando a los interesados, sin costo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>
                          <a:uFillTx/>
                          <a:latin typeface="+mn-lt"/>
                        </a:rPr>
                        <a:t> </a:t>
                      </a:r>
                      <a:endParaRPr lang="es-ES" altLang="en-US" sz="1200" b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1200" dirty="0">
                          <a:uFillTx/>
                          <a:latin typeface="+mn-lt"/>
                        </a:rPr>
                        <a:t> 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</a:tr>
              <a:tr h="698914">
                <a:tc>
                  <a:txBody>
                    <a:bodyPr/>
                    <a:lstStyle/>
                    <a:p>
                      <a:pPr marL="0" marR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704020202020204" pitchFamily="34" charset="0"/>
                        <a:buNone/>
                        <a:tabLst/>
                        <a:defRPr/>
                      </a:pPr>
                      <a:r>
                        <a:rPr lang="es-ES_tradnl" altLang="en-US" sz="1200" b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Cambria" charset="0"/>
                          <a:cs typeface="Cambria" charset="0"/>
                        </a:rPr>
                        <a:t>10.</a:t>
                      </a:r>
                      <a:r>
                        <a:rPr lang="es-ES" altLang="en-US" sz="1200" b="1" dirty="0" smtClean="0"/>
                        <a:t>Reconocimiento</a:t>
                      </a:r>
                      <a:r>
                        <a:rPr lang="es-ES" altLang="en-US" sz="1200" dirty="0" smtClean="0"/>
                        <a:t> de los miembros destacados en las neurociencias mediante un reconocimiento oficial de la SMNP.</a:t>
                      </a: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" altLang="en-US" sz="1200" b="0" dirty="0" err="1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Cambria" charset="0"/>
                          <a:cs typeface="Cambria" charset="0"/>
                        </a:rPr>
                        <a:t>Dr</a:t>
                      </a:r>
                      <a:r>
                        <a:rPr lang="es-ES" altLang="en-US" sz="1200" b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Cambria" charset="0"/>
                          <a:cs typeface="Cambria" charset="0"/>
                        </a:rPr>
                        <a:t> David </a:t>
                      </a:r>
                      <a:r>
                        <a:rPr lang="es-ES" altLang="en-US" sz="1200" b="0" dirty="0" err="1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Cambria" charset="0"/>
                          <a:cs typeface="Cambria" charset="0"/>
                        </a:rPr>
                        <a:t>Szydlo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" altLang="en-US" sz="1200" b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Cambria" charset="0"/>
                          <a:cs typeface="Cambria" charset="0"/>
                        </a:rPr>
                        <a:t>1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" altLang="en-US" sz="1200" b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Cambria" charset="0"/>
                          <a:cs typeface="Cambria" charset="0"/>
                        </a:rPr>
                        <a:t>1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s-ES" altLang="en-US" sz="1200" b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Cambria" charset="0"/>
                          <a:cs typeface="Cambria" charset="0"/>
                        </a:rPr>
                        <a:t>2</a:t>
                      </a:r>
                      <a:endParaRPr lang="es-ES" altLang="en-US" sz="1200" b="0" dirty="0">
                        <a:solidFill>
                          <a:schemeClr val="tx1"/>
                        </a:solidFill>
                        <a:uFillTx/>
                        <a:latin typeface="+mn-lt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</a:tr>
              <a:tr h="44058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300"/>
                        <a:t> </a:t>
                      </a:r>
                      <a:endParaRPr lang="es-ES" altLang="en-US" sz="300" b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300"/>
                        <a:t> </a:t>
                      </a:r>
                      <a:endParaRPr lang="es-ES" altLang="en-US" sz="300" b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300"/>
                        <a:t> </a:t>
                      </a:r>
                      <a:endParaRPr lang="es-ES" altLang="en-US" sz="300" b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300"/>
                        <a:t> </a:t>
                      </a:r>
                      <a:endParaRPr lang="es-ES" altLang="en-US" sz="300" b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sz="300"/>
                        <a:t> </a:t>
                      </a:r>
                      <a:endParaRPr lang="es-ES" altLang="en-US" sz="300" b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s-ES" altLang="en-US" sz="300" b="0" dirty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0" marR="0" marT="0" marB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sz="3600" dirty="0">
                <a:solidFill>
                  <a:schemeClr val="tx1"/>
                </a:solidFill>
                <a:uFillTx/>
              </a:rPr>
              <a:t>Plan por niveles: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altLang="en-US" dirty="0" smtClean="0"/>
              <a:t>1</a:t>
            </a:r>
            <a:r>
              <a:rPr lang="es-ES" altLang="en-US" b="1" dirty="0" smtClean="0">
                <a:solidFill>
                  <a:schemeClr val="tx1"/>
                </a:solidFill>
                <a:uFillTx/>
              </a:rPr>
              <a:t>. MÉDICOS 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ESPECIALISTAS EN NEUROCIENCIAS Y AFINES:</a:t>
            </a:r>
          </a:p>
          <a:p>
            <a:pPr marL="514350" indent="-514350">
              <a:buFont typeface="+mj-lt"/>
              <a:buAutoNum type="alphaLcPeriod"/>
            </a:pPr>
            <a:r>
              <a:rPr lang="es-ES" altLang="en-US" dirty="0" smtClean="0"/>
              <a:t>Promoción a ingresar SMNP</a:t>
            </a:r>
          </a:p>
          <a:p>
            <a:pPr marL="514350" indent="-514350">
              <a:buFont typeface="+mj-lt"/>
              <a:buAutoNum type="alphaLcPeriod"/>
            </a:pPr>
            <a:r>
              <a:rPr lang="es-ES" altLang="en-US" dirty="0" smtClean="0"/>
              <a:t>Educación </a:t>
            </a:r>
            <a:r>
              <a:rPr lang="es-ES" altLang="en-US" dirty="0"/>
              <a:t>médica continua especializada.</a:t>
            </a:r>
          </a:p>
          <a:p>
            <a:pPr marL="514350" indent="-514350">
              <a:buFont typeface="+mj-lt"/>
              <a:buAutoNum type="alphaLcPeriod"/>
            </a:pPr>
            <a:r>
              <a:rPr lang="es-ES" altLang="en-US" dirty="0" smtClean="0"/>
              <a:t>Foros </a:t>
            </a:r>
            <a:r>
              <a:rPr lang="es-ES" altLang="en-US" dirty="0"/>
              <a:t>y series para compartir experiencias y estudios entre pares.</a:t>
            </a:r>
          </a:p>
          <a:p>
            <a:pPr marL="514350" indent="-514350">
              <a:buFont typeface="+mj-lt"/>
              <a:buAutoNum type="alphaLcPeriod"/>
            </a:pPr>
            <a:r>
              <a:rPr lang="es-ES" altLang="en-US" dirty="0" smtClean="0"/>
              <a:t>Invitación de </a:t>
            </a:r>
            <a:r>
              <a:rPr lang="es-ES" altLang="en-US" dirty="0"/>
              <a:t>especialistas de </a:t>
            </a:r>
            <a:r>
              <a:rPr lang="es-ES" altLang="en-US" dirty="0" smtClean="0"/>
              <a:t>experiencia, en algún tema en particular </a:t>
            </a:r>
            <a:r>
              <a:rPr lang="es-ES" altLang="en-US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s-ES" altLang="en-US" dirty="0" smtClean="0"/>
              <a:t>Promoción </a:t>
            </a:r>
            <a:r>
              <a:rPr lang="es-ES" altLang="en-US" dirty="0"/>
              <a:t>a escribir en la Revista.</a:t>
            </a:r>
          </a:p>
          <a:p>
            <a:pPr marL="0" indent="0">
              <a:buNone/>
            </a:pPr>
            <a:r>
              <a:rPr lang="es-ES" altLang="en-US" b="1" dirty="0">
                <a:solidFill>
                  <a:schemeClr val="tx1"/>
                </a:solidFill>
                <a:uFillTx/>
              </a:rPr>
              <a:t>2. MEDICOS INTERESADOS NO ESPECIALISTAS:</a:t>
            </a:r>
          </a:p>
          <a:p>
            <a:pPr marL="514350" indent="-514350">
              <a:buFont typeface="+mj-lt"/>
              <a:buAutoNum type="alphaLcParenR"/>
            </a:pPr>
            <a:r>
              <a:rPr lang="es-ES" altLang="en-US" dirty="0" smtClean="0"/>
              <a:t>Educación </a:t>
            </a:r>
            <a:r>
              <a:rPr lang="es-ES" altLang="en-US" dirty="0"/>
              <a:t>médica continua en las Neurociencias y afines para médicos de primer contacto o de otras especialidades.</a:t>
            </a:r>
          </a:p>
          <a:p>
            <a:pPr marL="514350" indent="-514350">
              <a:buFont typeface="+mj-lt"/>
              <a:buAutoNum type="alphaLcParenR"/>
            </a:pPr>
            <a:r>
              <a:rPr lang="es-ES" altLang="en-US" dirty="0" smtClean="0"/>
              <a:t>Participación </a:t>
            </a:r>
            <a:r>
              <a:rPr lang="es-ES" altLang="en-US" dirty="0"/>
              <a:t>en foros o sesiones de otros especialistas que enriquezcan la </a:t>
            </a:r>
            <a:r>
              <a:rPr lang="es-ES" altLang="en-US" dirty="0" err="1"/>
              <a:t>multidisciplinariedad</a:t>
            </a:r>
            <a:r>
              <a:rPr lang="es-ES" altLang="en-US" dirty="0"/>
              <a:t> en la SMNP.</a:t>
            </a:r>
          </a:p>
          <a:p>
            <a:pPr marL="0" indent="0">
              <a:buNone/>
            </a:pPr>
            <a:endParaRPr lang="es-ES" altLang="en-US" dirty="0"/>
          </a:p>
          <a:p>
            <a:pPr marL="0" indent="0">
              <a:buNone/>
            </a:pPr>
            <a:endParaRPr lang="es-E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endParaRPr lang="es-MX" sz="2000" dirty="0" smtClean="0"/>
          </a:p>
          <a:p>
            <a:pPr marL="457200" indent="-457200">
              <a:buFont typeface="+mj-lt"/>
              <a:buAutoNum type="alphaLcPeriod"/>
            </a:pPr>
            <a:r>
              <a:rPr lang="es-MX" sz="2000" dirty="0" smtClean="0"/>
              <a:t>Comité de credenciales y de difusión.</a:t>
            </a:r>
          </a:p>
          <a:p>
            <a:pPr marL="457200" indent="-457200">
              <a:buFont typeface="+mj-lt"/>
              <a:buAutoNum type="alphaLcPeriod"/>
            </a:pPr>
            <a:r>
              <a:rPr lang="es-MX" sz="2000" dirty="0" smtClean="0"/>
              <a:t>Comité científico. </a:t>
            </a:r>
          </a:p>
          <a:p>
            <a:pPr marL="457200" indent="-457200">
              <a:buFont typeface="+mj-lt"/>
              <a:buAutoNum type="alphaLcPeriod"/>
            </a:pPr>
            <a:r>
              <a:rPr lang="es-MX" sz="2000" dirty="0" smtClean="0"/>
              <a:t>Comité científico.</a:t>
            </a:r>
          </a:p>
          <a:p>
            <a:pPr marL="457200" indent="-457200">
              <a:buFont typeface="+mj-lt"/>
              <a:buAutoNum type="alphaLcPeriod"/>
            </a:pPr>
            <a:r>
              <a:rPr lang="es-MX" sz="2000" dirty="0" smtClean="0"/>
              <a:t>Coordinador de asuntos internacionales, coordinación Interistitucional,y coordinación entre Sociedades.</a:t>
            </a:r>
          </a:p>
          <a:p>
            <a:pPr marL="457200" indent="-457200">
              <a:buFont typeface="+mj-lt"/>
              <a:buAutoNum type="alphaLcPeriod"/>
            </a:pPr>
            <a:r>
              <a:rPr lang="es-MX" sz="2000" dirty="0" smtClean="0"/>
              <a:t>Comité editorial.</a:t>
            </a:r>
          </a:p>
          <a:p>
            <a:pPr marL="0" indent="0">
              <a:buNone/>
            </a:pPr>
            <a:endParaRPr lang="es-MX" sz="2000" dirty="0"/>
          </a:p>
          <a:p>
            <a:pPr marL="457200" indent="-457200">
              <a:buFont typeface="+mj-lt"/>
              <a:buAutoNum type="alphaLcParenR"/>
            </a:pPr>
            <a:r>
              <a:rPr lang="es-MX" sz="2000" dirty="0" smtClean="0"/>
              <a:t>Comité Científico.</a:t>
            </a:r>
          </a:p>
          <a:p>
            <a:pPr marL="457200" indent="-457200">
              <a:buFont typeface="+mj-lt"/>
              <a:buAutoNum type="alphaLcParenR"/>
            </a:pPr>
            <a:r>
              <a:rPr lang="es-MX" sz="2000" dirty="0" smtClean="0"/>
              <a:t>Comit</a:t>
            </a:r>
            <a:r>
              <a:rPr lang="fr-FR" sz="2000" dirty="0" err="1" smtClean="0"/>
              <a:t>é</a:t>
            </a:r>
            <a:r>
              <a:rPr lang="es-MX" sz="2000" dirty="0" smtClean="0"/>
              <a:t> interinstitucional y con otras sociedades y asociaciones médicas.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sz="3600">
                <a:solidFill>
                  <a:schemeClr val="tx1"/>
                </a:solidFill>
                <a:uFillTx/>
              </a:rPr>
              <a:t>Plan por niveles: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ES" altLang="en-US" b="1" dirty="0" smtClean="0">
                <a:solidFill>
                  <a:schemeClr val="tx1"/>
                </a:solidFill>
                <a:uFillTx/>
              </a:rPr>
              <a:t>3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.</a:t>
            </a:r>
            <a:r>
              <a:rPr lang="es-ES" altLang="en-US" b="1" dirty="0" smtClean="0">
                <a:solidFill>
                  <a:schemeClr val="tx1"/>
                </a:solidFill>
                <a:uFillTx/>
              </a:rPr>
              <a:t>MÉDICOS 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RESIDENTES EN LAS </a:t>
            </a:r>
            <a:r>
              <a:rPr lang="es-ES" altLang="en-US" b="1" dirty="0" smtClean="0">
                <a:solidFill>
                  <a:schemeClr val="tx1"/>
                </a:solidFill>
                <a:uFillTx/>
              </a:rPr>
              <a:t>ÁREAS 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DE LAS NEUROCIENCIAS:</a:t>
            </a:r>
          </a:p>
          <a:p>
            <a:pPr marL="0" indent="0">
              <a:buNone/>
            </a:pPr>
            <a:r>
              <a:rPr lang="es-ES" altLang="en-US" dirty="0"/>
              <a:t>a. Fomentar su inclusión  en LA SMNP, educación médica continua, foros, sesiones.</a:t>
            </a:r>
          </a:p>
          <a:p>
            <a:pPr marL="0" indent="0">
              <a:buNone/>
            </a:pPr>
            <a:r>
              <a:rPr lang="es-ES" altLang="en-US" dirty="0"/>
              <a:t>b. Enriquecimiento de la investigación conjunta con ellos.</a:t>
            </a:r>
          </a:p>
          <a:p>
            <a:pPr marL="0" indent="0">
              <a:buNone/>
            </a:pPr>
            <a:r>
              <a:rPr lang="es-ES" altLang="en-US" dirty="0"/>
              <a:t>c. Programas de formación amigables en temas selectos relacionados.</a:t>
            </a:r>
          </a:p>
          <a:p>
            <a:pPr marL="0" indent="0">
              <a:buNone/>
            </a:pPr>
            <a:r>
              <a:rPr lang="es-ES" altLang="en-US" dirty="0"/>
              <a:t>d. Fomentar la publicación de sus trabajos en nuestra revista, concurso de la mejor tesis en las áreas de las Neurociencias.</a:t>
            </a:r>
          </a:p>
          <a:p>
            <a:pPr marL="0" indent="0">
              <a:buNone/>
            </a:pPr>
            <a:r>
              <a:rPr lang="es-ES" altLang="en-US" dirty="0"/>
              <a:t>e. Invitar a los jefes de Enseñanza, a los titulares  profesores de los cursos de las sedes formadoras a participar con nosotros y motivar que lo hagan sus residentes.</a:t>
            </a:r>
          </a:p>
          <a:p>
            <a:pPr marL="0" indent="0">
              <a:buNone/>
            </a:pPr>
            <a:endParaRPr lang="es-ES" altLang="en-US" dirty="0"/>
          </a:p>
          <a:p>
            <a:pPr marL="0" indent="0">
              <a:buNone/>
            </a:pPr>
            <a:r>
              <a:rPr lang="es-ES" altLang="en-US" b="1" dirty="0">
                <a:solidFill>
                  <a:schemeClr val="tx1"/>
                </a:solidFill>
                <a:uFillTx/>
              </a:rPr>
              <a:t>4. </a:t>
            </a:r>
            <a:r>
              <a:rPr lang="es-ES" altLang="en-US" b="1" dirty="0" smtClean="0">
                <a:solidFill>
                  <a:schemeClr val="tx1"/>
                </a:solidFill>
                <a:uFillTx/>
              </a:rPr>
              <a:t>MÉDICOS 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EN </a:t>
            </a:r>
            <a:r>
              <a:rPr lang="es-ES" altLang="en-US" b="1" dirty="0" smtClean="0">
                <a:solidFill>
                  <a:schemeClr val="tx1"/>
                </a:solidFill>
                <a:uFillTx/>
              </a:rPr>
              <a:t>FORMACIÓN</a:t>
            </a:r>
            <a:endParaRPr lang="es-ES" altLang="en-US" b="1" dirty="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r>
              <a:rPr lang="es-ES" altLang="en-US" dirty="0"/>
              <a:t>a. Fomentar la inclusión en </a:t>
            </a:r>
            <a:r>
              <a:rPr lang="es-ES" altLang="en-US" dirty="0" smtClean="0"/>
              <a:t>categoría </a:t>
            </a:r>
            <a:r>
              <a:rPr lang="es-ES" altLang="en-US" dirty="0"/>
              <a:t>especial a LA SMNP, educación médica continua, foros, sesiones,.</a:t>
            </a:r>
          </a:p>
          <a:p>
            <a:pPr marL="0" indent="0">
              <a:buNone/>
            </a:pPr>
            <a:r>
              <a:rPr lang="es-ES" altLang="en-US" dirty="0"/>
              <a:t>b. Programas de formación amigables en temas selectos relacionados, según su nivel formativo,</a:t>
            </a:r>
          </a:p>
          <a:p>
            <a:pPr marL="0" indent="0">
              <a:buNone/>
            </a:pPr>
            <a:r>
              <a:rPr lang="es-ES" altLang="en-US" dirty="0"/>
              <a:t>c. Invitar a las universidades formadoras de médicos a participar con nosotros.</a:t>
            </a:r>
          </a:p>
          <a:p>
            <a:pPr marL="0" indent="0">
              <a:buNone/>
            </a:pPr>
            <a:endParaRPr lang="es-ES" altLang="en-US" dirty="0"/>
          </a:p>
          <a:p>
            <a:pPr marL="0" indent="0">
              <a:buNone/>
            </a:pPr>
            <a:endParaRPr lang="es-E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sz="1600" dirty="0" smtClean="0"/>
              <a:t>Coordinación asuntos universitarios y de posgrado. Dr Espinosa.</a:t>
            </a:r>
          </a:p>
          <a:p>
            <a:r>
              <a:rPr lang="es-MX" sz="1600" dirty="0" smtClean="0"/>
              <a:t>Comité de Credenciales. Dra Velez</a:t>
            </a:r>
          </a:p>
          <a:p>
            <a:r>
              <a:rPr lang="es-MX" sz="1600" dirty="0" smtClean="0"/>
              <a:t>Comité científico:Dr ruiz Choe Dr Rodriguez Leyva.</a:t>
            </a:r>
          </a:p>
          <a:p>
            <a:endParaRPr lang="es-MX" sz="1600" dirty="0" smtClean="0"/>
          </a:p>
          <a:p>
            <a:r>
              <a:rPr lang="es-MX" sz="1600" dirty="0" smtClean="0"/>
              <a:t>Comité editorial: Editor en Jefe, Dr Cuevas, coeditoria Dra Quiñones.</a:t>
            </a:r>
            <a:endParaRPr lang="es-MX" sz="1600" dirty="0"/>
          </a:p>
          <a:p>
            <a:endParaRPr lang="es-MX" sz="1600" dirty="0" smtClean="0"/>
          </a:p>
          <a:p>
            <a:r>
              <a:rPr lang="es-MX" sz="1600" dirty="0" smtClean="0"/>
              <a:t>Coordinacion de asuntos universitarios y posgrado.</a:t>
            </a:r>
          </a:p>
          <a:p>
            <a:endParaRPr lang="es-MX" sz="1600" dirty="0"/>
          </a:p>
          <a:p>
            <a:endParaRPr lang="es-MX" sz="1600" dirty="0" smtClean="0"/>
          </a:p>
          <a:p>
            <a:r>
              <a:rPr lang="es-MX" sz="1600" dirty="0" smtClean="0"/>
              <a:t>Dr Pedro Espinosa y Coordinación Residentes: Dr. Kevin Enriquez</a:t>
            </a:r>
          </a:p>
          <a:p>
            <a:endParaRPr lang="es-MX" sz="1600" dirty="0"/>
          </a:p>
          <a:p>
            <a:endParaRPr lang="es-MX" sz="1600" dirty="0" smtClean="0"/>
          </a:p>
          <a:p>
            <a:r>
              <a:rPr lang="es-MX" sz="1600" dirty="0" smtClean="0"/>
              <a:t>Maestro de pregrado.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556239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sz="3600" dirty="0" smtClean="0">
                <a:solidFill>
                  <a:schemeClr val="tx1"/>
                </a:solidFill>
                <a:uFillTx/>
              </a:rPr>
              <a:t>Plan </a:t>
            </a:r>
            <a:r>
              <a:rPr lang="es-ES" altLang="en-US" sz="3600" dirty="0">
                <a:solidFill>
                  <a:schemeClr val="tx1"/>
                </a:solidFill>
                <a:uFillTx/>
              </a:rPr>
              <a:t>por niveles: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s-ES" altLang="en-US" dirty="0"/>
          </a:p>
          <a:p>
            <a:pPr marL="0" indent="0">
              <a:buNone/>
            </a:pPr>
            <a:r>
              <a:rPr lang="es-ES" altLang="en-US" b="1" dirty="0">
                <a:solidFill>
                  <a:schemeClr val="tx1"/>
                </a:solidFill>
                <a:uFillTx/>
              </a:rPr>
              <a:t>5. PROFESIONALES  EN </a:t>
            </a:r>
            <a:r>
              <a:rPr lang="es-ES" altLang="en-US" b="1" dirty="0" smtClean="0">
                <a:solidFill>
                  <a:schemeClr val="tx1"/>
                </a:solidFill>
                <a:uFillTx/>
              </a:rPr>
              <a:t>ÁREAS 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DE NEUROCIENCIAS Y AFINES, NO </a:t>
            </a:r>
            <a:r>
              <a:rPr lang="es-ES" altLang="en-US" b="1" dirty="0" smtClean="0">
                <a:solidFill>
                  <a:schemeClr val="tx1"/>
                </a:solidFill>
                <a:uFillTx/>
              </a:rPr>
              <a:t>MÉDICOS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. </a:t>
            </a:r>
          </a:p>
          <a:p>
            <a:pPr marL="0" indent="0">
              <a:buNone/>
            </a:pPr>
            <a:r>
              <a:rPr lang="es-ES" altLang="en-US" dirty="0">
                <a:solidFill>
                  <a:schemeClr val="tx1"/>
                </a:solidFill>
                <a:uFillTx/>
              </a:rPr>
              <a:t>a. Promoción de la incorporación a la SMNP.</a:t>
            </a:r>
          </a:p>
          <a:p>
            <a:pPr marL="0" indent="0">
              <a:buNone/>
            </a:pPr>
            <a:r>
              <a:rPr lang="es-ES" altLang="en-US" dirty="0">
                <a:solidFill>
                  <a:schemeClr val="tx1"/>
                </a:solidFill>
                <a:uFillTx/>
              </a:rPr>
              <a:t>b. Foros y sesiones para compartir experiencias y estudios entre pares y con los médicos.</a:t>
            </a:r>
          </a:p>
          <a:p>
            <a:pPr marL="0" indent="0">
              <a:buNone/>
            </a:pPr>
            <a:r>
              <a:rPr lang="es-ES" altLang="en-US" dirty="0">
                <a:solidFill>
                  <a:schemeClr val="tx1"/>
                </a:solidFill>
                <a:uFillTx/>
              </a:rPr>
              <a:t>c. Fomentar estudios, investigación y publicación de trabajos multidisciplinarios en el área en nuestra revista. </a:t>
            </a:r>
            <a:endParaRPr lang="es-ES" altLang="en-US" dirty="0" smtClean="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endParaRPr lang="es-ES" altLang="en-US" dirty="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r>
              <a:rPr lang="es-ES" altLang="en-US" b="1" dirty="0">
                <a:solidFill>
                  <a:schemeClr val="tx1"/>
                </a:solidFill>
                <a:uFillTx/>
              </a:rPr>
              <a:t>6. PROFESIONALES NO </a:t>
            </a:r>
            <a:r>
              <a:rPr lang="es-ES" altLang="en-US" b="1" dirty="0" smtClean="0">
                <a:solidFill>
                  <a:schemeClr val="tx1"/>
                </a:solidFill>
                <a:uFillTx/>
              </a:rPr>
              <a:t>MÉDICOS 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EN FORMACIÓN EN LAS NEUROCIENCIAS.</a:t>
            </a:r>
          </a:p>
          <a:p>
            <a:pPr marL="0" indent="0">
              <a:buNone/>
            </a:pPr>
            <a:r>
              <a:rPr lang="es-ES" altLang="en-US" dirty="0">
                <a:solidFill>
                  <a:schemeClr val="tx1"/>
                </a:solidFill>
                <a:uFillTx/>
              </a:rPr>
              <a:t>a. Fomentar la inclusión   en LA SMNP, educación continua en áreas afines , foros, sesiones. </a:t>
            </a:r>
          </a:p>
          <a:p>
            <a:pPr marL="0" indent="0">
              <a:buNone/>
            </a:pPr>
            <a:r>
              <a:rPr lang="es-ES" altLang="en-US" dirty="0">
                <a:solidFill>
                  <a:schemeClr val="tx1"/>
                </a:solidFill>
                <a:uFillTx/>
              </a:rPr>
              <a:t>b. Programas de formación amigables en temas selectos relacionados, según su nivel formativo.</a:t>
            </a:r>
          </a:p>
          <a:p>
            <a:pPr marL="0" indent="0">
              <a:buNone/>
            </a:pPr>
            <a:r>
              <a:rPr lang="es-ES" altLang="en-US" dirty="0">
                <a:solidFill>
                  <a:schemeClr val="tx1"/>
                </a:solidFill>
                <a:uFillTx/>
              </a:rPr>
              <a:t>c. Fomentar la publicación de sus trabajos en nuestra revista, en conjunto con sus profesores.</a:t>
            </a:r>
          </a:p>
          <a:p>
            <a:pPr marL="0" indent="0">
              <a:buNone/>
            </a:pPr>
            <a:r>
              <a:rPr lang="es-ES" altLang="en-US" dirty="0">
                <a:solidFill>
                  <a:schemeClr val="tx1"/>
                </a:solidFill>
                <a:uFillTx/>
              </a:rPr>
              <a:t>d. Invitar a las universidades formadoras de estos profesionales a participar con nosotros.</a:t>
            </a:r>
          </a:p>
          <a:p>
            <a:pPr marL="0" indent="0">
              <a:buNone/>
            </a:pPr>
            <a:endParaRPr lang="es-ES" altLang="en-US" dirty="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endParaRPr lang="es-E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Vicepresidente de Ciencias Psicológicas.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sz="3600" dirty="0" smtClean="0">
                <a:solidFill>
                  <a:schemeClr val="tx1"/>
                </a:solidFill>
                <a:uFillTx/>
              </a:rPr>
              <a:t>Plan </a:t>
            </a:r>
            <a:r>
              <a:rPr lang="es-ES" altLang="en-US" sz="3600" dirty="0">
                <a:solidFill>
                  <a:schemeClr val="tx1"/>
                </a:solidFill>
                <a:uFillTx/>
              </a:rPr>
              <a:t>por niveles: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609600" y="1374422"/>
            <a:ext cx="5376672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s-ES" altLang="en-US" dirty="0"/>
          </a:p>
          <a:p>
            <a:pPr marL="0" indent="0">
              <a:buNone/>
            </a:pPr>
            <a:endParaRPr lang="es-ES" altLang="en-US" dirty="0"/>
          </a:p>
          <a:p>
            <a:pPr marL="0" indent="0">
              <a:buNone/>
            </a:pPr>
            <a:r>
              <a:rPr lang="es-ES" altLang="en-US" b="1" dirty="0" smtClean="0">
                <a:solidFill>
                  <a:schemeClr val="tx1"/>
                </a:solidFill>
                <a:uFillTx/>
              </a:rPr>
              <a:t>7. PROFESIONALES 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NO </a:t>
            </a:r>
            <a:r>
              <a:rPr lang="es-ES" altLang="en-US" b="1" dirty="0" smtClean="0">
                <a:solidFill>
                  <a:schemeClr val="tx1"/>
                </a:solidFill>
                <a:uFillTx/>
              </a:rPr>
              <a:t>MÉDICOS 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INTERESADOS EN LAS NEUROCIENCIAS.</a:t>
            </a:r>
          </a:p>
          <a:p>
            <a:pPr marL="0" indent="0">
              <a:buNone/>
            </a:pPr>
            <a:r>
              <a:rPr lang="es-ES" altLang="en-US" dirty="0"/>
              <a:t>a. Acercarnos a otros profesionales relacionados con las Neurociencias, como profesores, trabajadores sociales, enfermeras, </a:t>
            </a:r>
            <a:r>
              <a:rPr lang="es-ES" altLang="en-US" dirty="0" err="1"/>
              <a:t>odontológos</a:t>
            </a:r>
            <a:r>
              <a:rPr lang="es-ES" altLang="en-US" dirty="0"/>
              <a:t>, </a:t>
            </a:r>
            <a:r>
              <a:rPr lang="es-ES" altLang="en-US" dirty="0" err="1"/>
              <a:t>antropólogos,etc</a:t>
            </a:r>
            <a:r>
              <a:rPr lang="es-ES" altLang="en-US" dirty="0"/>
              <a:t>. Para difundir el conocimiento de las Neurociencias, la detección oportuna de sus alteraciones y la orientación pertinente de cómo actuar.</a:t>
            </a:r>
          </a:p>
          <a:p>
            <a:pPr marL="0" indent="0">
              <a:buNone/>
            </a:pPr>
            <a:r>
              <a:rPr lang="es-ES" altLang="en-US" b="1" dirty="0" smtClean="0">
                <a:solidFill>
                  <a:schemeClr val="tx1"/>
                </a:solidFill>
                <a:uFillTx/>
              </a:rPr>
              <a:t>8. POBLACIÓN 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GENERAL</a:t>
            </a:r>
            <a:endParaRPr lang="es-ES" altLang="en-US" dirty="0"/>
          </a:p>
          <a:p>
            <a:pPr marL="0" indent="0">
              <a:buNone/>
            </a:pPr>
            <a:r>
              <a:rPr lang="es-ES" altLang="en-US" dirty="0"/>
              <a:t>a. Programas de divulgación en línea o en campo cuando sea posible, amigables para fomentar la preservación de la salud mental y neurológica.</a:t>
            </a:r>
          </a:p>
          <a:p>
            <a:pPr marL="0" indent="0">
              <a:buNone/>
            </a:pPr>
            <a:r>
              <a:rPr lang="es-ES" altLang="en-US" dirty="0"/>
              <a:t>b. Privilegiando la detección oportuna de los problemas en el área.</a:t>
            </a:r>
          </a:p>
          <a:p>
            <a:pPr marL="0" indent="0">
              <a:buNone/>
            </a:pPr>
            <a:r>
              <a:rPr lang="es-ES" altLang="en-US" dirty="0"/>
              <a:t>c. Programas de divulgación especial para niños, adolescentes. Escuela para padres.</a:t>
            </a:r>
          </a:p>
          <a:p>
            <a:pPr marL="0" indent="0">
              <a:buNone/>
            </a:pPr>
            <a:r>
              <a:rPr lang="es-ES" altLang="en-US" dirty="0"/>
              <a:t>d. Programas de divulgación para poblaciones vulnerables.</a:t>
            </a:r>
          </a:p>
          <a:p>
            <a:pPr marL="0" indent="0">
              <a:buNone/>
            </a:pPr>
            <a:r>
              <a:rPr lang="es-ES" altLang="en-US" dirty="0"/>
              <a:t>e. Orientación general sobre los padecimientos más frecuentes del área con información apropiada de cómo actuar, a quien recurrir.</a:t>
            </a:r>
          </a:p>
          <a:p>
            <a:pPr marL="0" indent="0">
              <a:buNone/>
            </a:pPr>
            <a:endParaRPr lang="es-E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 sz="1600" dirty="0" smtClean="0"/>
          </a:p>
          <a:p>
            <a:r>
              <a:rPr lang="es-MX" sz="1600" dirty="0" smtClean="0"/>
              <a:t>Dra Rose Eisenberg.</a:t>
            </a:r>
          </a:p>
          <a:p>
            <a:pPr marL="0" indent="0">
              <a:buNone/>
            </a:pPr>
            <a:endParaRPr lang="es-MX" sz="1600" dirty="0" smtClean="0"/>
          </a:p>
          <a:p>
            <a:endParaRPr lang="es-MX" sz="1600" dirty="0"/>
          </a:p>
          <a:p>
            <a:r>
              <a:rPr lang="es-MX" sz="1600" dirty="0" smtClean="0"/>
              <a:t>Comité científico.</a:t>
            </a:r>
            <a:endParaRPr lang="es-MX" sz="1600" dirty="0"/>
          </a:p>
          <a:p>
            <a:endParaRPr lang="es-MX" sz="1600" dirty="0" smtClean="0"/>
          </a:p>
          <a:p>
            <a:pPr marL="0" indent="0">
              <a:buNone/>
            </a:pPr>
            <a:endParaRPr lang="es-MX" sz="1600" dirty="0" smtClean="0"/>
          </a:p>
          <a:p>
            <a:r>
              <a:rPr lang="es-MX" sz="1600" dirty="0" smtClean="0"/>
              <a:t>Comité de Difusión</a:t>
            </a:r>
            <a:endParaRPr lang="es-MX" sz="1600" dirty="0"/>
          </a:p>
          <a:p>
            <a:endParaRPr lang="es-MX" sz="1600" dirty="0" smtClean="0"/>
          </a:p>
          <a:p>
            <a:endParaRPr lang="es-MX" sz="1600" dirty="0"/>
          </a:p>
          <a:p>
            <a:r>
              <a:rPr lang="es-MX" sz="1600" dirty="0" smtClean="0"/>
              <a:t>Todos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922405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dirty="0" smtClean="0"/>
              <a:t>Propuestas :</a:t>
            </a:r>
            <a:endParaRPr lang="es-ES" altLang="en-US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5000" lnSpcReduction="10000"/>
          </a:bodyPr>
          <a:lstStyle/>
          <a:p>
            <a:pPr marL="0" indent="0">
              <a:buNone/>
            </a:pPr>
            <a:r>
              <a:rPr lang="es-ES" altLang="en-US" dirty="0" smtClean="0"/>
              <a:t>1.  Inclusiones de miembros de áreas afines:</a:t>
            </a:r>
            <a:endParaRPr lang="es-ES" altLang="en-US" dirty="0"/>
          </a:p>
          <a:p>
            <a:pPr marL="514350" indent="-514350">
              <a:buFont typeface="+mj-lt"/>
              <a:buAutoNum type="alphaLcPeriod"/>
            </a:pPr>
            <a:r>
              <a:rPr lang="es-ES" altLang="en-US" dirty="0" err="1" smtClean="0"/>
              <a:t>Neuro</a:t>
            </a:r>
            <a:r>
              <a:rPr lang="es-ES" altLang="en-US" dirty="0" smtClean="0"/>
              <a:t>-anestesiología, </a:t>
            </a:r>
            <a:r>
              <a:rPr lang="es-ES" altLang="en-US" dirty="0" err="1" smtClean="0"/>
              <a:t>Algología</a:t>
            </a:r>
            <a:r>
              <a:rPr lang="es-ES" altLang="en-US" dirty="0" smtClean="0"/>
              <a:t> </a:t>
            </a:r>
            <a:r>
              <a:rPr lang="es-ES" altLang="en-US" dirty="0"/>
              <a:t>y Cuidados </a:t>
            </a:r>
            <a:r>
              <a:rPr lang="es-ES" altLang="en-US" dirty="0" smtClean="0"/>
              <a:t>Paliativos: </a:t>
            </a:r>
            <a:r>
              <a:rPr lang="es-ES" altLang="en-US" dirty="0" err="1" smtClean="0"/>
              <a:t>MC.Dr</a:t>
            </a:r>
            <a:r>
              <a:rPr lang="es-ES" altLang="en-US" dirty="0" smtClean="0"/>
              <a:t>. </a:t>
            </a:r>
            <a:r>
              <a:rPr lang="es-ES" altLang="en-US" dirty="0"/>
              <a:t>Francisco Mayer Rivera. Ha colaborado en varios congresos y eventos de la </a:t>
            </a:r>
            <a:r>
              <a:rPr lang="es-ES" altLang="en-US" dirty="0" smtClean="0"/>
              <a:t>SMNP.</a:t>
            </a:r>
            <a:endParaRPr lang="es-ES" altLang="en-US" dirty="0"/>
          </a:p>
          <a:p>
            <a:pPr marL="514350" indent="-514350">
              <a:buFont typeface="+mj-lt"/>
              <a:buAutoNum type="alphaLcPeriod"/>
            </a:pPr>
            <a:r>
              <a:rPr lang="es-ES" altLang="en-US" dirty="0" err="1" smtClean="0"/>
              <a:t>Algología</a:t>
            </a:r>
            <a:r>
              <a:rPr lang="es-ES" altLang="en-US" dirty="0"/>
              <a:t>: </a:t>
            </a:r>
            <a:r>
              <a:rPr lang="es-ES" altLang="en-US" dirty="0" smtClean="0"/>
              <a:t>Dra. </a:t>
            </a:r>
            <a:r>
              <a:rPr lang="es-ES" altLang="en-US" dirty="0"/>
              <a:t>Margarita </a:t>
            </a:r>
            <a:r>
              <a:rPr lang="es-ES" altLang="en-US" dirty="0" smtClean="0"/>
              <a:t>Araujo (participó en ciclo COVID)</a:t>
            </a:r>
            <a:endParaRPr lang="es-ES" altLang="en-US" dirty="0"/>
          </a:p>
          <a:p>
            <a:pPr marL="514350" indent="-514350">
              <a:buFont typeface="+mj-lt"/>
              <a:buAutoNum type="alphaLcPeriod"/>
            </a:pPr>
            <a:r>
              <a:rPr lang="es-ES" altLang="en-US" dirty="0" err="1"/>
              <a:t>Kinesinoterapia</a:t>
            </a:r>
            <a:r>
              <a:rPr lang="es-ES" altLang="en-US" dirty="0"/>
              <a:t>. Dra. Rose </a:t>
            </a:r>
            <a:r>
              <a:rPr lang="es-ES" altLang="en-US" dirty="0" err="1"/>
              <a:t>Eisenberg</a:t>
            </a:r>
            <a:r>
              <a:rPr lang="es-ES" altLang="en-US" dirty="0" smtClean="0"/>
              <a:t>.</a:t>
            </a:r>
          </a:p>
          <a:p>
            <a:pPr marL="0" indent="0">
              <a:buNone/>
            </a:pPr>
            <a:r>
              <a:rPr lang="es-ES" altLang="en-US" dirty="0" smtClean="0"/>
              <a:t>2. Invitación a miembros no activos. Condonación de deuda.</a:t>
            </a:r>
          </a:p>
          <a:p>
            <a:pPr marL="0" indent="0">
              <a:buNone/>
            </a:pPr>
            <a:r>
              <a:rPr lang="es-ES" altLang="en-US" dirty="0" smtClean="0"/>
              <a:t>3</a:t>
            </a:r>
            <a:r>
              <a:rPr lang="es-ES" altLang="en-US" b="1" dirty="0" smtClean="0"/>
              <a:t>.  </a:t>
            </a:r>
            <a:r>
              <a:rPr lang="es-ES" altLang="en-US" dirty="0" smtClean="0"/>
              <a:t>Tener una plataforma tipo zoom propia.</a:t>
            </a:r>
          </a:p>
          <a:p>
            <a:pPr marL="0" indent="0">
              <a:buNone/>
            </a:pPr>
            <a:r>
              <a:rPr lang="es-ES" altLang="en-US" dirty="0" smtClean="0"/>
              <a:t>4.  Apoyo profesional de  manejo de la página, redes, etc.</a:t>
            </a:r>
          </a:p>
          <a:p>
            <a:pPr marL="514350" indent="-514350">
              <a:buFont typeface="+mj-lt"/>
              <a:buAutoNum type="alphaLcPeriod"/>
            </a:pPr>
            <a:endParaRPr lang="es-E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sz="3600" dirty="0" smtClean="0">
                <a:solidFill>
                  <a:schemeClr val="tx2"/>
                </a:solidFill>
                <a:uFillTx/>
              </a:rPr>
              <a:t>5. Propuestas académicas</a:t>
            </a:r>
            <a:endParaRPr lang="es-ES" altLang="en-US" sz="3600" dirty="0">
              <a:solidFill>
                <a:schemeClr val="tx2"/>
              </a:solidFill>
              <a:uFillTx/>
            </a:endParaRP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510889" cy="52578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altLang="en-US" sz="2800" b="1" dirty="0" smtClean="0">
                <a:solidFill>
                  <a:schemeClr val="tx1"/>
                </a:solidFill>
                <a:uFillTx/>
              </a:rPr>
              <a:t>Sesiones</a:t>
            </a:r>
            <a:r>
              <a:rPr lang="es-ES" altLang="en-US" sz="2800" b="1" dirty="0" smtClean="0">
                <a:solidFill>
                  <a:schemeClr val="tx1"/>
                </a:solidFill>
                <a:uFillTx/>
              </a:rPr>
              <a:t>: !.Historia </a:t>
            </a:r>
            <a:r>
              <a:rPr lang="es-ES" altLang="en-US" sz="2800" b="1" dirty="0" smtClean="0">
                <a:solidFill>
                  <a:schemeClr val="tx1"/>
                </a:solidFill>
                <a:uFillTx/>
              </a:rPr>
              <a:t>de la SMNP y su revista.</a:t>
            </a:r>
          </a:p>
          <a:p>
            <a:pPr marL="514350" indent="-514350">
              <a:buFont typeface="+mj-lt"/>
              <a:buAutoNum type="arabicPeriod"/>
            </a:pPr>
            <a:r>
              <a:rPr lang="es-ES" altLang="en-US" sz="2800" b="1" dirty="0" smtClean="0">
                <a:solidFill>
                  <a:schemeClr val="tx1"/>
                </a:solidFill>
                <a:uFillTx/>
              </a:rPr>
              <a:t>Ciclo</a:t>
            </a:r>
            <a:r>
              <a:rPr lang="es-ES" altLang="en-US" sz="2800" b="1" dirty="0">
                <a:solidFill>
                  <a:schemeClr val="tx1"/>
                </a:solidFill>
                <a:uFillTx/>
              </a:rPr>
              <a:t>:</a:t>
            </a:r>
            <a:r>
              <a:rPr lang="es-ES" altLang="en-US" sz="2800" dirty="0">
                <a:solidFill>
                  <a:schemeClr val="tx1"/>
                </a:solidFill>
                <a:uFillTx/>
              </a:rPr>
              <a:t> </a:t>
            </a:r>
            <a:r>
              <a:rPr lang="es-ES" altLang="en-US" sz="2800" dirty="0" smtClean="0">
                <a:solidFill>
                  <a:schemeClr val="tx1"/>
                </a:solidFill>
                <a:uFillTx/>
              </a:rPr>
              <a:t> Paliación </a:t>
            </a:r>
            <a:r>
              <a:rPr lang="es-ES" altLang="en-US" sz="2800" dirty="0">
                <a:solidFill>
                  <a:schemeClr val="tx1"/>
                </a:solidFill>
                <a:uFillTx/>
              </a:rPr>
              <a:t>en tiempos de COVID: </a:t>
            </a:r>
            <a:r>
              <a:rPr lang="es-ES" altLang="en-US" sz="2800" dirty="0" err="1">
                <a:solidFill>
                  <a:schemeClr val="tx1"/>
                </a:solidFill>
                <a:uFillTx/>
              </a:rPr>
              <a:t>Neurológos</a:t>
            </a:r>
            <a:r>
              <a:rPr lang="es-ES" altLang="en-US" sz="2800" dirty="0">
                <a:solidFill>
                  <a:schemeClr val="tx1"/>
                </a:solidFill>
                <a:uFillTx/>
              </a:rPr>
              <a:t>, </a:t>
            </a:r>
            <a:r>
              <a:rPr lang="es-ES" altLang="en-US" sz="2800" dirty="0" err="1">
                <a:solidFill>
                  <a:schemeClr val="tx1"/>
                </a:solidFill>
                <a:uFillTx/>
              </a:rPr>
              <a:t>psiquiátras</a:t>
            </a:r>
            <a:r>
              <a:rPr lang="es-ES" altLang="en-US" sz="2800" dirty="0">
                <a:solidFill>
                  <a:schemeClr val="tx1"/>
                </a:solidFill>
                <a:uFillTx/>
              </a:rPr>
              <a:t>, </a:t>
            </a:r>
            <a:r>
              <a:rPr lang="es-ES" altLang="en-US" sz="2800" dirty="0" err="1">
                <a:solidFill>
                  <a:schemeClr val="tx1"/>
                </a:solidFill>
                <a:uFillTx/>
              </a:rPr>
              <a:t>psicológos</a:t>
            </a:r>
            <a:r>
              <a:rPr lang="es-ES" altLang="en-US" sz="2800" dirty="0">
                <a:solidFill>
                  <a:schemeClr val="tx1"/>
                </a:solidFill>
                <a:uFillTx/>
              </a:rPr>
              <a:t> en contacto con casos COVID</a:t>
            </a:r>
            <a:r>
              <a:rPr lang="es-ES" altLang="en-US" sz="2800" dirty="0" smtClean="0">
                <a:solidFill>
                  <a:schemeClr val="tx1"/>
                </a:solidFill>
                <a:uFillTx/>
              </a:rPr>
              <a:t>.  </a:t>
            </a:r>
            <a:endParaRPr lang="es-ES" altLang="en-US" sz="2800" dirty="0">
              <a:solidFill>
                <a:schemeClr val="tx1"/>
              </a:solidFill>
              <a:uFillTx/>
            </a:endParaRPr>
          </a:p>
          <a:p>
            <a:r>
              <a:rPr lang="es-ES" altLang="en-US" sz="2800" dirty="0" smtClean="0">
                <a:solidFill>
                  <a:schemeClr val="tx1"/>
                </a:solidFill>
                <a:uFillTx/>
              </a:rPr>
              <a:t>Paliación </a:t>
            </a:r>
            <a:r>
              <a:rPr lang="es-ES" altLang="en-US" sz="2800" dirty="0">
                <a:solidFill>
                  <a:schemeClr val="tx1"/>
                </a:solidFill>
                <a:uFillTx/>
              </a:rPr>
              <a:t>entre sanos, cuidadores, </a:t>
            </a:r>
            <a:r>
              <a:rPr lang="es-ES" altLang="en-US" sz="2800" dirty="0" smtClean="0">
                <a:solidFill>
                  <a:schemeClr val="tx1"/>
                </a:solidFill>
                <a:uFillTx/>
              </a:rPr>
              <a:t>repercusiones </a:t>
            </a:r>
            <a:r>
              <a:rPr lang="es-ES" altLang="en-US" sz="2800" dirty="0">
                <a:solidFill>
                  <a:schemeClr val="tx1"/>
                </a:solidFill>
                <a:uFillTx/>
              </a:rPr>
              <a:t>en la familia.</a:t>
            </a:r>
          </a:p>
          <a:p>
            <a:r>
              <a:rPr lang="es-ES" altLang="en-US" sz="2800" dirty="0">
                <a:solidFill>
                  <a:schemeClr val="tx1"/>
                </a:solidFill>
                <a:uFillTx/>
              </a:rPr>
              <a:t>Taller </a:t>
            </a:r>
            <a:r>
              <a:rPr lang="es-ES" altLang="en-US" sz="2800" dirty="0" err="1">
                <a:solidFill>
                  <a:schemeClr val="tx1"/>
                </a:solidFill>
                <a:uFillTx/>
              </a:rPr>
              <a:t>Feldenkrais</a:t>
            </a:r>
            <a:r>
              <a:rPr lang="es-ES" altLang="en-US" sz="2800" dirty="0">
                <a:solidFill>
                  <a:schemeClr val="tx1"/>
                </a:solidFill>
                <a:uFillTx/>
              </a:rPr>
              <a:t> para confinados sanos. Para personal de salud. Para pacientes con COVID</a:t>
            </a:r>
            <a:r>
              <a:rPr lang="es-ES" altLang="en-US" sz="2800" dirty="0" smtClean="0">
                <a:solidFill>
                  <a:schemeClr val="tx1"/>
                </a:solidFill>
                <a:uFillTx/>
              </a:rPr>
              <a:t>.</a:t>
            </a:r>
          </a:p>
          <a:p>
            <a:endParaRPr lang="es-ES" altLang="en-US" sz="2800" dirty="0"/>
          </a:p>
          <a:p>
            <a:pPr marL="514350" indent="-514350">
              <a:buFont typeface="+mj-lt"/>
              <a:buAutoNum type="arabicPeriod" startAt="2"/>
            </a:pPr>
            <a:endParaRPr lang="es-ES" altLang="en-US" sz="2800" dirty="0" smtClean="0">
              <a:solidFill>
                <a:schemeClr val="tx1"/>
              </a:solidFill>
              <a:uFillTx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s-ES" altLang="en-US" sz="2800" dirty="0" smtClean="0">
                <a:solidFill>
                  <a:schemeClr val="tx1"/>
                </a:solidFill>
                <a:uFillTx/>
              </a:rPr>
              <a:t>Escuela </a:t>
            </a:r>
            <a:r>
              <a:rPr lang="es-ES" altLang="en-US" sz="2800" dirty="0">
                <a:solidFill>
                  <a:schemeClr val="tx1"/>
                </a:solidFill>
                <a:uFillTx/>
              </a:rPr>
              <a:t>para padres en tiempos de confinamiento</a:t>
            </a:r>
            <a:r>
              <a:rPr lang="es-ES" altLang="en-US" sz="2800" dirty="0" smtClean="0">
                <a:solidFill>
                  <a:schemeClr val="tx1"/>
                </a:solidFill>
                <a:uFillTx/>
              </a:rPr>
              <a:t>.</a:t>
            </a:r>
          </a:p>
          <a:p>
            <a:pPr marL="514350" indent="-514350">
              <a:buFont typeface="+mj-lt"/>
              <a:buAutoNum type="arabicPeriod" startAt="2"/>
            </a:pPr>
            <a:endParaRPr lang="es-ES" altLang="en-US" sz="2800" dirty="0">
              <a:solidFill>
                <a:schemeClr val="tx1"/>
              </a:solidFill>
              <a:uFillTx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s-ES" altLang="en-US" sz="2800" dirty="0">
                <a:solidFill>
                  <a:schemeClr val="tx1"/>
                </a:solidFill>
                <a:uFillTx/>
              </a:rPr>
              <a:t>Iniciativa proyecto de trabajo: causas de contagio entre el personal de salud en área de Neurociencias. Investigación retrospectiva de los casos, y medidas que </a:t>
            </a:r>
            <a:r>
              <a:rPr lang="es-ES" altLang="en-US" sz="2800" dirty="0" smtClean="0">
                <a:solidFill>
                  <a:schemeClr val="tx1"/>
                </a:solidFill>
                <a:uFillTx/>
              </a:rPr>
              <a:t>podrían </a:t>
            </a:r>
            <a:r>
              <a:rPr lang="es-ES" altLang="en-US" sz="2800" dirty="0">
                <a:solidFill>
                  <a:schemeClr val="tx1"/>
                </a:solidFill>
                <a:uFillTx/>
              </a:rPr>
              <a:t>reducirlo</a:t>
            </a:r>
            <a:r>
              <a:rPr lang="es-ES" altLang="en-US" sz="2800" dirty="0" smtClean="0">
                <a:solidFill>
                  <a:schemeClr val="tx1"/>
                </a:solidFill>
                <a:uFillTx/>
              </a:rPr>
              <a:t>.</a:t>
            </a:r>
            <a:endParaRPr lang="es-ES" altLang="en-US" sz="2800" dirty="0">
              <a:solidFill>
                <a:schemeClr val="tx1"/>
              </a:solidFill>
              <a:uFillTx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s-ES" altLang="en-US" sz="2800" dirty="0">
                <a:solidFill>
                  <a:schemeClr val="tx1"/>
                </a:solidFill>
                <a:uFillTx/>
              </a:rPr>
              <a:t>Recopilación de la Historia de la SMNP y de su revista hasta nuestros </a:t>
            </a:r>
            <a:r>
              <a:rPr lang="es-ES" altLang="en-US" sz="2800" dirty="0" smtClean="0">
                <a:solidFill>
                  <a:schemeClr val="tx1"/>
                </a:solidFill>
                <a:uFillTx/>
              </a:rPr>
              <a:t>días.</a:t>
            </a:r>
            <a:endParaRPr lang="es-ES" altLang="en-US" sz="2800" dirty="0">
              <a:solidFill>
                <a:schemeClr val="tx1"/>
              </a:solidFill>
              <a:uFillTx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87107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s-MX" sz="1800" b="1" dirty="0" smtClean="0"/>
              <a:t>Miembros decanos de la SMNP.</a:t>
            </a:r>
          </a:p>
          <a:p>
            <a:pPr>
              <a:buFont typeface="+mj-lt"/>
              <a:buAutoNum type="arabicPeriod"/>
            </a:pPr>
            <a:r>
              <a:rPr lang="es-MX" sz="1800" dirty="0" smtClean="0"/>
              <a:t>Cuidados palitativos multidisciplinarios.Dr. Mayer Dra Araujo.</a:t>
            </a:r>
          </a:p>
          <a:p>
            <a:pPr>
              <a:buFont typeface="+mj-lt"/>
              <a:buAutoNum type="arabicPeriod"/>
            </a:pPr>
            <a:r>
              <a:rPr lang="es-MX" sz="1800" dirty="0" smtClean="0"/>
              <a:t>Cuidados palitativos espirituales: Ricardo Blanco</a:t>
            </a:r>
            <a:endParaRPr lang="es-MX" sz="1800" dirty="0"/>
          </a:p>
          <a:p>
            <a:pPr>
              <a:buFont typeface="+mj-lt"/>
              <a:buAutoNum type="arabicPeriod"/>
            </a:pPr>
            <a:r>
              <a:rPr lang="es-MX" sz="1800" dirty="0" smtClean="0"/>
              <a:t>Talleres Feldenkrais. Dra Eisenberg.</a:t>
            </a:r>
          </a:p>
          <a:p>
            <a:pPr>
              <a:buFont typeface="+mj-lt"/>
              <a:buAutoNum type="arabicPeriod"/>
            </a:pPr>
            <a:endParaRPr lang="es-MX" sz="1800" dirty="0"/>
          </a:p>
          <a:p>
            <a:pPr>
              <a:buFont typeface="+mj-lt"/>
              <a:buAutoNum type="arabicPeriod"/>
            </a:pPr>
            <a:endParaRPr lang="es-MX" sz="1800" dirty="0" smtClean="0"/>
          </a:p>
          <a:p>
            <a:pPr>
              <a:buFont typeface="+mj-lt"/>
              <a:buAutoNum type="arabicPeriod"/>
            </a:pPr>
            <a:r>
              <a:rPr lang="es-MX" sz="1800" dirty="0" smtClean="0"/>
              <a:t>Neuropediatria, paidopsiquiatria, psicología ,Dr Antiga.</a:t>
            </a:r>
          </a:p>
          <a:p>
            <a:pPr>
              <a:buFont typeface="+mj-lt"/>
              <a:buAutoNum type="arabicPeriod"/>
            </a:pPr>
            <a:endParaRPr lang="es-MX" sz="1800" dirty="0"/>
          </a:p>
          <a:p>
            <a:pPr>
              <a:buFont typeface="+mj-lt"/>
              <a:buAutoNum type="arabicPeriod"/>
            </a:pPr>
            <a:r>
              <a:rPr lang="es-MX" sz="1800" dirty="0" smtClean="0"/>
              <a:t>Comité científico, comité interinstitucionales, y sociedades. Todos en campo.</a:t>
            </a:r>
          </a:p>
          <a:p>
            <a:endParaRPr lang="es-MX" sz="1800" dirty="0" smtClean="0"/>
          </a:p>
          <a:p>
            <a:r>
              <a:rPr lang="es-MX" sz="1800" dirty="0" smtClean="0"/>
              <a:t>Dr Pablo Cuevas, Dra Sandra Quiñones.</a:t>
            </a:r>
            <a:endParaRPr lang="es-MX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sz="3600" dirty="0">
                <a:solidFill>
                  <a:schemeClr val="tx1"/>
                </a:solidFill>
                <a:uFillTx/>
              </a:rPr>
              <a:t>Propuestas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0000" lnSpcReduction="20000"/>
          </a:bodyPr>
          <a:lstStyle/>
          <a:p>
            <a:pPr>
              <a:buFont typeface="+mj-lt"/>
              <a:buAutoNum type="arabicPeriod"/>
            </a:pPr>
            <a:r>
              <a:rPr lang="es-ES" altLang="en-US" dirty="0"/>
              <a:t> Divulgación  a profesores y formadores  si costo. </a:t>
            </a:r>
          </a:p>
          <a:p>
            <a:pPr>
              <a:buFont typeface="+mj-lt"/>
              <a:buAutoNum type="arabicPeriod"/>
            </a:pPr>
            <a:r>
              <a:rPr lang="es-ES" altLang="en-US" dirty="0"/>
              <a:t>Acercamiento y difusión a médicos en áreas remotas o alguna dificultad para su apoyo en la participación de estos eventos</a:t>
            </a:r>
            <a:r>
              <a:rPr lang="es-ES" altLang="en-US" dirty="0" smtClean="0"/>
              <a:t>.</a:t>
            </a:r>
            <a:endParaRPr lang="es-ES" altLang="en-US" b="1" cap="all" dirty="0">
              <a:solidFill>
                <a:schemeClr val="tx1"/>
              </a:solidFill>
              <a:uFillTx/>
            </a:endParaRPr>
          </a:p>
          <a:p>
            <a:pPr>
              <a:buFont typeface="+mj-lt"/>
              <a:buAutoNum type="arabicPeriod"/>
            </a:pPr>
            <a:r>
              <a:rPr lang="es-ES" altLang="en-US" dirty="0" smtClean="0"/>
              <a:t>Divulgación </a:t>
            </a:r>
            <a:r>
              <a:rPr lang="es-ES" altLang="en-US" dirty="0"/>
              <a:t>en línea para el público en general. Enriquecimiento de la página</a:t>
            </a:r>
            <a:r>
              <a:rPr lang="es-ES" altLang="en-US" dirty="0" smtClean="0"/>
              <a:t>.</a:t>
            </a:r>
            <a:endParaRPr lang="es-ES" altLang="en-US" dirty="0"/>
          </a:p>
          <a:p>
            <a:pPr>
              <a:buFont typeface="+mj-lt"/>
              <a:buAutoNum type="arabicPeriod"/>
            </a:pPr>
            <a:r>
              <a:rPr lang="es-ES" altLang="en-US" dirty="0"/>
              <a:t>Promover </a:t>
            </a:r>
            <a:r>
              <a:rPr lang="es-ES" altLang="en-US" dirty="0" smtClean="0"/>
              <a:t>el reconocimiento en forma anual.</a:t>
            </a:r>
            <a:endParaRPr lang="es-E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sz="2400" dirty="0" smtClean="0"/>
              <a:t>Dra Eisenberg.</a:t>
            </a:r>
          </a:p>
          <a:p>
            <a:endParaRPr lang="es-MX" sz="2400" dirty="0"/>
          </a:p>
          <a:p>
            <a:r>
              <a:rPr lang="es-MX" sz="2400" dirty="0" smtClean="0"/>
              <a:t>Difusión: Grisha Zucket</a:t>
            </a:r>
          </a:p>
          <a:p>
            <a:r>
              <a:rPr lang="es-MX" sz="2400" dirty="0" smtClean="0"/>
              <a:t>Comité de credenciales</a:t>
            </a:r>
          </a:p>
          <a:p>
            <a:endParaRPr lang="es-MX" sz="2400" dirty="0" smtClean="0"/>
          </a:p>
          <a:p>
            <a:r>
              <a:rPr lang="es-MX" sz="2400" dirty="0" smtClean="0"/>
              <a:t>Grisha</a:t>
            </a:r>
          </a:p>
          <a:p>
            <a:pPr marL="0" indent="0">
              <a:buNone/>
            </a:pPr>
            <a:endParaRPr lang="es-MX" sz="2400" dirty="0" smtClean="0"/>
          </a:p>
          <a:p>
            <a:endParaRPr lang="es-MX" sz="2400" dirty="0"/>
          </a:p>
          <a:p>
            <a:r>
              <a:rPr lang="es-MX" sz="2400" dirty="0" smtClean="0"/>
              <a:t>Dr David Szydlo.</a:t>
            </a:r>
            <a:endParaRPr lang="es-MX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290" y="1047660"/>
            <a:ext cx="10972800" cy="1143000"/>
          </a:xfrm>
        </p:spPr>
        <p:txBody>
          <a:bodyPr/>
          <a:lstStyle/>
          <a:p>
            <a:r>
              <a:rPr lang="es-ES" altLang="en-US" dirty="0"/>
              <a:t>Presentación mesa directiva 2021-22.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>
            <a:normAutofit lnSpcReduction="10000"/>
          </a:bodyPr>
          <a:lstStyle/>
          <a:p>
            <a:pPr marL="0" indent="0" algn="ctr" fontAlgn="ctr">
              <a:buNone/>
            </a:pPr>
            <a:r>
              <a:rPr lang="es-ES" altLang="en-US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</a:rPr>
              <a:t>Presidenta</a:t>
            </a:r>
            <a:endParaRPr lang="es-ES" altLang="en-US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 algn="ctr" fontAlgn="ctr">
              <a:buNone/>
            </a:pPr>
            <a:r>
              <a:rPr lang="es-ES" altLang="en-US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Dra. </a:t>
            </a:r>
            <a:r>
              <a:rPr lang="es-ES" altLang="en-US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Gloria de Lourdes Llamosa </a:t>
            </a:r>
            <a:r>
              <a:rPr lang="es-ES" altLang="en-US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G. </a:t>
            </a:r>
            <a:r>
              <a:rPr lang="es-ES" altLang="en-US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Velázquez.</a:t>
            </a:r>
          </a:p>
          <a:p>
            <a:pPr marL="0" indent="0" algn="ctr" fontAlgn="ctr">
              <a:buNone/>
            </a:pPr>
            <a:r>
              <a:rPr lang="es-ES" altLang="en-US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</a:rPr>
              <a:t>Secretario</a:t>
            </a:r>
            <a:r>
              <a:rPr lang="es-ES" altLang="en-US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marL="0" indent="0" algn="ctr" fontAlgn="ctr">
              <a:buNone/>
            </a:pPr>
            <a:r>
              <a:rPr lang="es-ES" altLang="en-US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Dr. </a:t>
            </a:r>
            <a:r>
              <a:rPr lang="es-ES" altLang="en-US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Eli </a:t>
            </a:r>
            <a:r>
              <a:rPr lang="es-ES" altLang="en-US" dirty="0" err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Skromne</a:t>
            </a:r>
            <a:r>
              <a:rPr lang="es-ES" altLang="en-US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altLang="en-US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Eisenberg</a:t>
            </a:r>
            <a:endParaRPr lang="es-ES" altLang="en-US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 algn="ctr" fontAlgn="ctr">
              <a:buNone/>
            </a:pPr>
            <a:r>
              <a:rPr lang="es-ES" altLang="en-US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</a:rPr>
              <a:t>Tesorero </a:t>
            </a:r>
            <a:endParaRPr lang="es-ES" altLang="en-US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 algn="ctr" fontAlgn="ctr">
              <a:buNone/>
            </a:pPr>
            <a:r>
              <a:rPr lang="es-ES" altLang="en-US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Dr. Santos Rafael </a:t>
            </a:r>
            <a:r>
              <a:rPr lang="es-ES" altLang="en-US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Atilano</a:t>
            </a:r>
            <a:endParaRPr lang="es-ES" altLang="en-US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 algn="ctr" fontAlgn="ctr">
              <a:buNone/>
            </a:pPr>
            <a:r>
              <a:rPr lang="es-ES" altLang="en-US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</a:rPr>
              <a:t>Presidente del Comité de Honor </a:t>
            </a:r>
          </a:p>
          <a:p>
            <a:pPr marL="0" indent="0" algn="ctr" fontAlgn="ctr">
              <a:buNone/>
            </a:pPr>
            <a:r>
              <a:rPr lang="es-ES" altLang="en-US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Dr. David </a:t>
            </a:r>
            <a:r>
              <a:rPr lang="es-ES" altLang="en-US" dirty="0" err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Szydlo</a:t>
            </a:r>
            <a:r>
              <a:rPr lang="es-ES" altLang="en-US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altLang="en-US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Kon</a:t>
            </a:r>
            <a:endParaRPr lang="es-ES" altLang="en-US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fontAlgn="ctr"/>
            <a:endParaRPr lang="es-ES" altLang="en-US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937860"/>
            <a:ext cx="10972800" cy="1143000"/>
          </a:xfrm>
        </p:spPr>
        <p:txBody>
          <a:bodyPr/>
          <a:lstStyle/>
          <a:p>
            <a:r>
              <a:rPr lang="es-ES" altLang="en-US" dirty="0"/>
              <a:t>Presentación mesa directiva 2021-22.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altLang="en-US" dirty="0"/>
          </a:p>
          <a:p>
            <a:pPr marL="0" indent="0" algn="ctr">
              <a:buNone/>
            </a:pPr>
            <a:r>
              <a:rPr lang="es-ES" altLang="en-US" b="1" dirty="0">
                <a:solidFill>
                  <a:schemeClr val="tx1"/>
                </a:solidFill>
                <a:uFillTx/>
              </a:rPr>
              <a:t>Vicepresidente de Ciencias Psiquiátricas</a:t>
            </a:r>
            <a:r>
              <a:rPr lang="es-ES" altLang="en-US" dirty="0"/>
              <a:t> </a:t>
            </a:r>
          </a:p>
          <a:p>
            <a:pPr marL="0" indent="0" algn="ctr">
              <a:buNone/>
            </a:pPr>
            <a:r>
              <a:rPr lang="es-ES" altLang="en-US" dirty="0"/>
              <a:t>Dr. </a:t>
            </a:r>
            <a:r>
              <a:rPr lang="es-ES" altLang="en-US" dirty="0" err="1"/>
              <a:t>Angel</a:t>
            </a:r>
            <a:r>
              <a:rPr lang="es-ES" altLang="en-US" dirty="0"/>
              <a:t> Ruiz </a:t>
            </a:r>
            <a:r>
              <a:rPr lang="es-ES" altLang="en-US" dirty="0" err="1"/>
              <a:t>Chow</a:t>
            </a:r>
            <a:endParaRPr lang="es-ES" altLang="en-US" dirty="0"/>
          </a:p>
          <a:p>
            <a:pPr marL="0" indent="0" algn="ctr">
              <a:buNone/>
            </a:pPr>
            <a:r>
              <a:rPr lang="es-ES" altLang="en-US" b="1" dirty="0">
                <a:solidFill>
                  <a:schemeClr val="tx1"/>
                </a:solidFill>
                <a:uFillTx/>
              </a:rPr>
              <a:t>Vicepresidente de Ciencias Neurológicas</a:t>
            </a:r>
            <a:r>
              <a:rPr lang="es-ES" altLang="en-US" dirty="0"/>
              <a:t> </a:t>
            </a:r>
          </a:p>
          <a:p>
            <a:pPr marL="0" indent="0" algn="ctr">
              <a:buNone/>
            </a:pPr>
            <a:r>
              <a:rPr lang="es-ES" altLang="en-US" dirty="0"/>
              <a:t>Dr. Eli </a:t>
            </a:r>
            <a:r>
              <a:rPr lang="es-ES" altLang="en-US" dirty="0" err="1"/>
              <a:t>Skromne</a:t>
            </a:r>
            <a:r>
              <a:rPr lang="es-ES" altLang="en-US" dirty="0"/>
              <a:t> </a:t>
            </a:r>
            <a:r>
              <a:rPr lang="es-ES" altLang="en-US" dirty="0" err="1" smtClean="0"/>
              <a:t>Eisenberg</a:t>
            </a:r>
            <a:endParaRPr lang="es-ES" altLang="en-US" dirty="0"/>
          </a:p>
          <a:p>
            <a:pPr marL="0" indent="0" algn="ctr">
              <a:buNone/>
            </a:pPr>
            <a:r>
              <a:rPr lang="es-ES" altLang="en-US" b="1" dirty="0">
                <a:solidFill>
                  <a:schemeClr val="tx1"/>
                </a:solidFill>
                <a:uFillTx/>
              </a:rPr>
              <a:t>Vicepresidente de Ciencias Psicológicas </a:t>
            </a:r>
          </a:p>
          <a:p>
            <a:pPr marL="0" indent="0" algn="ctr">
              <a:buNone/>
            </a:pPr>
            <a:r>
              <a:rPr lang="es-ES" altLang="en-US" dirty="0"/>
              <a:t>Dr. Ricardo Blanco-</a:t>
            </a:r>
            <a:r>
              <a:rPr lang="es-ES" altLang="en-US" dirty="0" err="1"/>
              <a:t>Beledo</a:t>
            </a:r>
            <a:r>
              <a:rPr lang="es-ES" altLang="en-US" dirty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824971"/>
            <a:ext cx="10972800" cy="1143000"/>
          </a:xfrm>
        </p:spPr>
        <p:txBody>
          <a:bodyPr/>
          <a:lstStyle/>
          <a:p>
            <a:r>
              <a:rPr lang="es-ES" altLang="en-US" dirty="0"/>
              <a:t>Presentación mesa directiva 2021-22.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endParaRPr lang="es-ES" altLang="en-US" dirty="0"/>
          </a:p>
          <a:p>
            <a:pPr marL="0" indent="0" algn="ctr">
              <a:buNone/>
            </a:pPr>
            <a:r>
              <a:rPr lang="es-ES" altLang="en-US" b="1" dirty="0">
                <a:solidFill>
                  <a:schemeClr val="tx1"/>
                </a:solidFill>
                <a:uFillTx/>
              </a:rPr>
              <a:t>Comité Científico</a:t>
            </a:r>
            <a:r>
              <a:rPr lang="es-ES" altLang="en-US" dirty="0"/>
              <a:t> </a:t>
            </a:r>
          </a:p>
          <a:p>
            <a:pPr marL="0" indent="0" algn="ctr">
              <a:buNone/>
            </a:pPr>
            <a:r>
              <a:rPr lang="es-ES" altLang="en-US" dirty="0"/>
              <a:t>Dr. Ángel Ruiz </a:t>
            </a:r>
            <a:r>
              <a:rPr lang="es-ES" altLang="en-US" dirty="0" err="1"/>
              <a:t>Chow</a:t>
            </a:r>
            <a:endParaRPr lang="es-ES" altLang="en-US" dirty="0"/>
          </a:p>
          <a:p>
            <a:pPr marL="0" indent="0" algn="ctr">
              <a:buNone/>
            </a:pPr>
            <a:r>
              <a:rPr lang="es-ES" altLang="en-US" dirty="0"/>
              <a:t>Dr. Idelfonso </a:t>
            </a:r>
            <a:r>
              <a:rPr lang="es-ES" altLang="en-US" dirty="0" smtClean="0"/>
              <a:t>Rodríguez </a:t>
            </a:r>
            <a:r>
              <a:rPr lang="es-ES" altLang="en-US" dirty="0"/>
              <a:t>Leyva</a:t>
            </a:r>
          </a:p>
          <a:p>
            <a:pPr marL="0" indent="0" algn="ctr">
              <a:buNone/>
            </a:pPr>
            <a:r>
              <a:rPr lang="es-ES" altLang="en-US" b="1" dirty="0" smtClean="0">
                <a:solidFill>
                  <a:schemeClr val="tx1"/>
                </a:solidFill>
                <a:uFillTx/>
              </a:rPr>
              <a:t>Editor 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en Jefe de la Revista</a:t>
            </a:r>
            <a:r>
              <a:rPr lang="es-ES" altLang="en-US" dirty="0"/>
              <a:t> </a:t>
            </a:r>
          </a:p>
          <a:p>
            <a:pPr marL="0" indent="0" algn="ctr">
              <a:buNone/>
            </a:pPr>
            <a:r>
              <a:rPr lang="es-ES" altLang="en-US" dirty="0"/>
              <a:t>Dr. Pablo Cuevas Corona</a:t>
            </a:r>
          </a:p>
          <a:p>
            <a:pPr marL="0" indent="0" algn="ctr">
              <a:buNone/>
            </a:pPr>
            <a:r>
              <a:rPr lang="es-ES" altLang="en-US" b="1" dirty="0" smtClean="0">
                <a:solidFill>
                  <a:schemeClr val="tx1"/>
                </a:solidFill>
                <a:uFillTx/>
              </a:rPr>
              <a:t>Coeditora</a:t>
            </a:r>
            <a:r>
              <a:rPr lang="es-ES" altLang="en-US" dirty="0"/>
              <a:t>: Dra. Sandra </a:t>
            </a:r>
            <a:r>
              <a:rPr lang="es-ES" altLang="en-US" dirty="0" smtClean="0"/>
              <a:t>Quiñones Aguilar</a:t>
            </a:r>
            <a:endParaRPr lang="es-ES" altLang="en-US" dirty="0"/>
          </a:p>
          <a:p>
            <a:pPr marL="0" indent="0" algn="ctr">
              <a:buNone/>
            </a:pPr>
            <a:endParaRPr lang="es-E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Presentación mesa directiva 2021-22.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609600" y="1270635"/>
            <a:ext cx="10972800" cy="5757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altLang="en-US" sz="2800" b="1" dirty="0">
                <a:solidFill>
                  <a:schemeClr val="tx1"/>
                </a:solidFill>
                <a:uFillTx/>
              </a:rPr>
              <a:t>Coordinador de Asuntos Internacionales </a:t>
            </a:r>
            <a:endParaRPr lang="es-ES" altLang="en-US" sz="2800" dirty="0">
              <a:solidFill>
                <a:schemeClr val="tx1"/>
              </a:solidFill>
              <a:uFillTx/>
            </a:endParaRPr>
          </a:p>
          <a:p>
            <a:pPr marL="0" indent="0" algn="ctr">
              <a:buNone/>
            </a:pPr>
            <a:r>
              <a:rPr lang="es-ES" altLang="en-US" sz="2800" dirty="0">
                <a:solidFill>
                  <a:schemeClr val="tx1"/>
                </a:solidFill>
                <a:uFillTx/>
              </a:rPr>
              <a:t>Dr. Francisco </a:t>
            </a:r>
            <a:r>
              <a:rPr lang="es-ES" altLang="en-US" sz="2800" dirty="0" err="1">
                <a:solidFill>
                  <a:schemeClr val="tx1"/>
                </a:solidFill>
                <a:uFillTx/>
              </a:rPr>
              <a:t>Schnaas</a:t>
            </a:r>
            <a:r>
              <a:rPr lang="es-ES" altLang="en-US" sz="2800" dirty="0">
                <a:solidFill>
                  <a:schemeClr val="tx1"/>
                </a:solidFill>
                <a:uFillTx/>
              </a:rPr>
              <a:t> Arrieta </a:t>
            </a:r>
          </a:p>
          <a:p>
            <a:pPr marL="0" indent="0" algn="ctr">
              <a:buNone/>
            </a:pPr>
            <a:r>
              <a:rPr lang="es-ES" altLang="en-US" sz="2800" b="1" dirty="0">
                <a:solidFill>
                  <a:schemeClr val="tx1"/>
                </a:solidFill>
                <a:uFillTx/>
              </a:rPr>
              <a:t>Coordinadora de Relaciones con Sociedades y Asociaciones Médicas</a:t>
            </a:r>
            <a:r>
              <a:rPr lang="es-ES" altLang="en-US" sz="2800" dirty="0">
                <a:solidFill>
                  <a:schemeClr val="tx1"/>
                </a:solidFill>
                <a:uFillTx/>
              </a:rPr>
              <a:t> </a:t>
            </a:r>
          </a:p>
          <a:p>
            <a:pPr marL="0" indent="0" algn="ctr">
              <a:buNone/>
            </a:pPr>
            <a:r>
              <a:rPr lang="es-ES" altLang="en-US" sz="2800" dirty="0">
                <a:solidFill>
                  <a:schemeClr val="tx1"/>
                </a:solidFill>
                <a:uFillTx/>
              </a:rPr>
              <a:t>Dra. Irene Treviño </a:t>
            </a:r>
            <a:r>
              <a:rPr lang="es-ES" altLang="en-US" sz="2800" dirty="0" err="1">
                <a:solidFill>
                  <a:schemeClr val="tx1"/>
                </a:solidFill>
                <a:uFillTx/>
              </a:rPr>
              <a:t>Frenk</a:t>
            </a:r>
            <a:endParaRPr lang="es-ES" altLang="en-US" sz="2800" dirty="0">
              <a:solidFill>
                <a:schemeClr val="tx1"/>
              </a:solidFill>
              <a:uFillTx/>
            </a:endParaRPr>
          </a:p>
          <a:p>
            <a:pPr marL="0" indent="0" algn="ctr">
              <a:buNone/>
            </a:pPr>
            <a:r>
              <a:rPr lang="es-ES" altLang="en-US" sz="2800" b="1" dirty="0">
                <a:solidFill>
                  <a:schemeClr val="tx1"/>
                </a:solidFill>
                <a:uFillTx/>
                <a:sym typeface="+mn-ea"/>
              </a:rPr>
              <a:t>Coordinadora de Relaciones con Instituciones de salud y Gubernamentales</a:t>
            </a:r>
            <a:r>
              <a:rPr lang="es-ES" altLang="en-US" sz="2800" dirty="0">
                <a:solidFill>
                  <a:schemeClr val="tx1"/>
                </a:solidFill>
                <a:uFillTx/>
                <a:sym typeface="+mn-ea"/>
              </a:rPr>
              <a:t> </a:t>
            </a:r>
            <a:endParaRPr lang="es-ES" altLang="en-US" sz="2800" dirty="0">
              <a:solidFill>
                <a:schemeClr val="tx1"/>
              </a:solidFill>
              <a:uFillTx/>
            </a:endParaRPr>
          </a:p>
          <a:p>
            <a:pPr marL="0" indent="0" algn="ctr">
              <a:buNone/>
            </a:pPr>
            <a:r>
              <a:rPr lang="es-ES" altLang="en-US" sz="2800" dirty="0">
                <a:solidFill>
                  <a:schemeClr val="tx1"/>
                </a:solidFill>
                <a:uFillTx/>
                <a:sym typeface="+mn-ea"/>
              </a:rPr>
              <a:t>Dra. Lilia </a:t>
            </a:r>
            <a:r>
              <a:rPr lang="es-ES" altLang="en-US" sz="2800" dirty="0" err="1">
                <a:solidFill>
                  <a:schemeClr val="tx1"/>
                </a:solidFill>
                <a:uFillTx/>
                <a:sym typeface="+mn-ea"/>
              </a:rPr>
              <a:t>Nuñez</a:t>
            </a:r>
            <a:r>
              <a:rPr lang="es-ES" altLang="en-US" sz="2800" dirty="0">
                <a:solidFill>
                  <a:schemeClr val="tx1"/>
                </a:solidFill>
                <a:uFillTx/>
                <a:sym typeface="+mn-ea"/>
              </a:rPr>
              <a:t> </a:t>
            </a:r>
            <a:r>
              <a:rPr lang="es-ES" altLang="en-US" sz="2800" dirty="0" smtClean="0">
                <a:solidFill>
                  <a:schemeClr val="tx1"/>
                </a:solidFill>
                <a:uFillTx/>
                <a:sym typeface="+mn-ea"/>
              </a:rPr>
              <a:t>Orozco  </a:t>
            </a:r>
            <a:endParaRPr lang="es-ES" altLang="en-US" sz="2800" dirty="0">
              <a:solidFill>
                <a:schemeClr val="tx1"/>
              </a:solidFill>
              <a:uFillTx/>
              <a:sym typeface="+mn-ea"/>
            </a:endParaRPr>
          </a:p>
          <a:p>
            <a:pPr marL="0" indent="0" algn="ctr">
              <a:buNone/>
            </a:pPr>
            <a:r>
              <a:rPr lang="es-ES" altLang="en-US" sz="2800" b="1" dirty="0">
                <a:solidFill>
                  <a:schemeClr val="tx1"/>
                </a:solidFill>
                <a:uFillTx/>
                <a:sym typeface="+mn-ea"/>
              </a:rPr>
              <a:t>Coordinador de Relaciones con Universidades y cursos de posgrado</a:t>
            </a:r>
          </a:p>
          <a:p>
            <a:pPr marL="0" indent="0" algn="ctr">
              <a:buNone/>
            </a:pPr>
            <a:r>
              <a:rPr lang="es-ES" altLang="en-US" sz="2800" dirty="0" smtClean="0">
                <a:solidFill>
                  <a:schemeClr val="tx1"/>
                </a:solidFill>
                <a:uFillTx/>
                <a:sym typeface="+mn-ea"/>
              </a:rPr>
              <a:t>Dr. Juan Pedro </a:t>
            </a:r>
            <a:r>
              <a:rPr lang="es-ES" altLang="en-US" sz="2800" dirty="0">
                <a:solidFill>
                  <a:schemeClr val="tx1"/>
                </a:solidFill>
                <a:uFillTx/>
                <a:sym typeface="+mn-ea"/>
              </a:rPr>
              <a:t>Espinosa </a:t>
            </a:r>
            <a:r>
              <a:rPr lang="es-ES" altLang="en-US" sz="2800" dirty="0" err="1" smtClean="0">
                <a:solidFill>
                  <a:schemeClr val="tx1"/>
                </a:solidFill>
                <a:uFillTx/>
                <a:sym typeface="+mn-ea"/>
              </a:rPr>
              <a:t>Zacarias</a:t>
            </a:r>
            <a:r>
              <a:rPr lang="es-ES" altLang="en-US" sz="2800" dirty="0" smtClean="0">
                <a:solidFill>
                  <a:schemeClr val="tx1"/>
                </a:solidFill>
                <a:uFillTx/>
                <a:sym typeface="+mn-ea"/>
              </a:rPr>
              <a:t> </a:t>
            </a:r>
            <a:endParaRPr lang="es-ES" altLang="en-US" sz="2800" b="1" dirty="0">
              <a:solidFill>
                <a:schemeClr val="tx1"/>
              </a:solidFill>
              <a:uFillTx/>
              <a:sym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dirty="0"/>
              <a:t>Presentación mesa directiva 2021-22.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altLang="en-US" b="1" dirty="0">
                <a:solidFill>
                  <a:schemeClr val="tx1"/>
                </a:solidFill>
                <a:uFillTx/>
              </a:rPr>
              <a:t>Coordinadora del Comité de Credenciales</a:t>
            </a:r>
            <a:r>
              <a:rPr lang="es-ES" altLang="en-US" dirty="0"/>
              <a:t> </a:t>
            </a:r>
          </a:p>
          <a:p>
            <a:pPr marL="0" indent="0" algn="ctr">
              <a:buNone/>
            </a:pPr>
            <a:r>
              <a:rPr lang="es-ES" altLang="en-US" dirty="0"/>
              <a:t>Dra. Karina </a:t>
            </a:r>
            <a:r>
              <a:rPr lang="es-ES" altLang="en-US" dirty="0" smtClean="0"/>
              <a:t>Vélez Jiménez</a:t>
            </a:r>
          </a:p>
          <a:p>
            <a:pPr marL="0" indent="0" algn="ctr">
              <a:buNone/>
            </a:pPr>
            <a:r>
              <a:rPr lang="es-ES" altLang="en-US" b="1" dirty="0" smtClean="0">
                <a:solidFill>
                  <a:schemeClr val="tx1"/>
                </a:solidFill>
                <a:uFillTx/>
              </a:rPr>
              <a:t>Coordinador 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del Comité de Elecciones</a:t>
            </a:r>
            <a:r>
              <a:rPr lang="es-ES" altLang="en-US" dirty="0"/>
              <a:t> </a:t>
            </a:r>
          </a:p>
          <a:p>
            <a:pPr marL="0" indent="0" algn="ctr">
              <a:buNone/>
            </a:pPr>
            <a:r>
              <a:rPr lang="es-ES" altLang="en-US" dirty="0"/>
              <a:t>Dr. </a:t>
            </a:r>
            <a:r>
              <a:rPr lang="es-ES" altLang="en-US" dirty="0" smtClean="0"/>
              <a:t>Raúl </a:t>
            </a:r>
            <a:r>
              <a:rPr lang="es-ES" altLang="en-US" dirty="0" err="1"/>
              <a:t>Antiga</a:t>
            </a:r>
            <a:r>
              <a:rPr lang="es-ES" altLang="en-US" dirty="0"/>
              <a:t> </a:t>
            </a:r>
            <a:r>
              <a:rPr lang="es-ES" altLang="en-US" dirty="0" smtClean="0"/>
              <a:t>Tinoco</a:t>
            </a:r>
            <a:endParaRPr lang="es-ES" altLang="en-US" dirty="0"/>
          </a:p>
          <a:p>
            <a:pPr marL="0" indent="0" algn="ctr">
              <a:buNone/>
            </a:pPr>
            <a:r>
              <a:rPr lang="es-ES" altLang="en-US" b="1" dirty="0">
                <a:solidFill>
                  <a:schemeClr val="tx1"/>
                </a:solidFill>
                <a:uFillTx/>
              </a:rPr>
              <a:t>Coordinador del Comité de Difusión </a:t>
            </a:r>
          </a:p>
          <a:p>
            <a:pPr marL="0" indent="0" algn="ctr">
              <a:buNone/>
            </a:pPr>
            <a:r>
              <a:rPr lang="es-ES" altLang="en-US" dirty="0"/>
              <a:t>Dr. </a:t>
            </a:r>
            <a:r>
              <a:rPr lang="es-ES" altLang="en-US" dirty="0" err="1"/>
              <a:t>Grisha</a:t>
            </a:r>
            <a:r>
              <a:rPr lang="es-ES" altLang="en-US" dirty="0"/>
              <a:t> </a:t>
            </a:r>
            <a:r>
              <a:rPr lang="es-ES" altLang="en-US" dirty="0" err="1"/>
              <a:t>Suquet</a:t>
            </a:r>
            <a:r>
              <a:rPr lang="es-ES" altLang="en-US" dirty="0"/>
              <a:t> </a:t>
            </a:r>
          </a:p>
          <a:p>
            <a:pPr marL="0" indent="0" algn="ctr">
              <a:buNone/>
            </a:pPr>
            <a:r>
              <a:rPr lang="es-ES" altLang="en-US" b="1" dirty="0">
                <a:solidFill>
                  <a:schemeClr val="tx1"/>
                </a:solidFill>
                <a:uFillTx/>
              </a:rPr>
              <a:t>Coordinador del Comité de Reconocimientos </a:t>
            </a:r>
            <a:endParaRPr lang="es-ES" altLang="en-US" dirty="0"/>
          </a:p>
          <a:p>
            <a:pPr marL="0" indent="0" algn="ctr">
              <a:buNone/>
            </a:pPr>
            <a:r>
              <a:rPr lang="es-ES" altLang="en-US" dirty="0"/>
              <a:t>Dr. David </a:t>
            </a:r>
            <a:r>
              <a:rPr lang="es-ES" altLang="en-US" dirty="0" err="1"/>
              <a:t>Szydlo</a:t>
            </a:r>
            <a:r>
              <a:rPr lang="es-ES" altLang="en-US" dirty="0"/>
              <a:t> </a:t>
            </a:r>
            <a:r>
              <a:rPr lang="es-ES" altLang="en-US" dirty="0" err="1"/>
              <a:t>Kon</a:t>
            </a:r>
            <a:endParaRPr lang="es-E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PLAN DE TRABAJO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altLang="en-US" dirty="0"/>
          </a:p>
          <a:p>
            <a:pPr marL="0" indent="0" algn="ctr">
              <a:buNone/>
            </a:pPr>
            <a:endParaRPr lang="es-ES" altLang="en-US" dirty="0"/>
          </a:p>
          <a:p>
            <a:pPr marL="0" indent="0" algn="ctr">
              <a:buNone/>
            </a:pPr>
            <a:endParaRPr lang="es-ES" altLang="en-US" dirty="0"/>
          </a:p>
          <a:p>
            <a:pPr marL="0" indent="0" algn="ctr">
              <a:buNone/>
            </a:pPr>
            <a:endParaRPr lang="es-ES" altLang="en-US" dirty="0" smtClean="0"/>
          </a:p>
          <a:p>
            <a:pPr marL="0" indent="0" algn="ctr">
              <a:buNone/>
            </a:pPr>
            <a:r>
              <a:rPr lang="es-ES" altLang="en-US" dirty="0" smtClean="0"/>
              <a:t>SUMEMOS</a:t>
            </a:r>
          </a:p>
          <a:p>
            <a:pPr marL="0" indent="0" algn="ctr">
              <a:buNone/>
            </a:pPr>
            <a:r>
              <a:rPr lang="es-ES" altLang="en-US" dirty="0" smtClean="0"/>
              <a:t> </a:t>
            </a:r>
            <a:r>
              <a:rPr lang="es-ES" altLang="en-US" dirty="0"/>
              <a:t>Y </a:t>
            </a:r>
            <a:endParaRPr lang="es-ES" altLang="en-US" dirty="0" smtClean="0"/>
          </a:p>
          <a:p>
            <a:pPr marL="0" indent="0" algn="ctr">
              <a:buNone/>
            </a:pPr>
            <a:r>
              <a:rPr lang="es-ES" altLang="en-US" dirty="0" smtClean="0"/>
              <a:t>MULTIPLIQUEMOS</a:t>
            </a:r>
            <a:r>
              <a:rPr lang="es-ES" alt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552222" y="1832165"/>
            <a:ext cx="91016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200" dirty="0">
                <a:latin typeface="+mj-lt"/>
                <a:ea typeface="ＭＳ ゴシック"/>
                <a:cs typeface="ＭＳ ゴシック"/>
              </a:rPr>
              <a:t>«Llegar juntos es el principio. Mantenerse juntos, es el progreso. Trabajar juntos es el éxito». (Henry Ford).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PLAN DE TRABAJO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 marL="0" indent="0" algn="ctr">
              <a:buNone/>
            </a:pPr>
            <a:r>
              <a:rPr lang="es-ES" altLang="en-US" b="1" dirty="0">
                <a:solidFill>
                  <a:schemeClr val="tx1"/>
                </a:solidFill>
                <a:uFillTx/>
              </a:rPr>
              <a:t>PROPÓSITO:</a:t>
            </a:r>
          </a:p>
          <a:p>
            <a:pPr marL="0" indent="0" algn="l">
              <a:buNone/>
            </a:pPr>
            <a:r>
              <a:rPr lang="es-ES" altLang="en-US" dirty="0"/>
              <a:t>“Apoyar a los </a:t>
            </a:r>
            <a:r>
              <a:rPr lang="es-ES" altLang="en-US" dirty="0" smtClean="0"/>
              <a:t>profesionales de la salud </a:t>
            </a:r>
            <a:r>
              <a:rPr lang="es-ES" altLang="en-US" dirty="0"/>
              <a:t>interesados en las neurociencias y su aplicación con educación médica continua de </a:t>
            </a:r>
            <a:r>
              <a:rPr lang="es-ES" altLang="en-US" dirty="0" smtClean="0"/>
              <a:t>valor, que sea sobre todo de utilidad para su quehacer en la atención de los pacientes.”</a:t>
            </a:r>
          </a:p>
          <a:p>
            <a:pPr marL="0" indent="0" algn="l">
              <a:buNone/>
            </a:pPr>
            <a:endParaRPr lang="es-ES" altLang="en-US" dirty="0"/>
          </a:p>
          <a:p>
            <a:pPr marL="0" indent="0" algn="l">
              <a:buNone/>
            </a:pPr>
            <a:r>
              <a:rPr lang="es-E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</a:t>
            </a:r>
            <a:r>
              <a:rPr lang="es-ES" alt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Contribuir con educación pertinente para el público en general en temas de salud mental y neurológica.”</a:t>
            </a:r>
            <a:endParaRPr lang="es-ES" alt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PLAN DE TRABAJO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 marL="0" indent="0" algn="ctr">
              <a:buNone/>
            </a:pPr>
            <a:r>
              <a:rPr lang="es-ES" altLang="en-US" b="1" dirty="0" smtClean="0">
                <a:solidFill>
                  <a:schemeClr val="tx1"/>
                </a:solidFill>
                <a:uFillTx/>
              </a:rPr>
              <a:t>MISIÓN </a:t>
            </a:r>
            <a:r>
              <a:rPr lang="es-ES" altLang="en-US" b="1" dirty="0">
                <a:solidFill>
                  <a:schemeClr val="tx1"/>
                </a:solidFill>
                <a:uFillTx/>
              </a:rPr>
              <a:t>2021-2022: </a:t>
            </a:r>
            <a:endParaRPr lang="es-ES" altLang="en-US" dirty="0"/>
          </a:p>
          <a:p>
            <a:pPr marL="0" indent="0" algn="l">
              <a:buNone/>
            </a:pPr>
            <a:r>
              <a:rPr lang="es-ES" altLang="en-US" dirty="0"/>
              <a:t>Ser </a:t>
            </a:r>
            <a:r>
              <a:rPr lang="es-ES" altLang="en-US" i="1" dirty="0" smtClean="0"/>
              <a:t>una </a:t>
            </a:r>
            <a:r>
              <a:rPr lang="es-ES" altLang="en-US" dirty="0" smtClean="0"/>
              <a:t>sociedad</a:t>
            </a:r>
            <a:r>
              <a:rPr lang="es-ES" altLang="en-US" i="1" dirty="0" smtClean="0"/>
              <a:t> </a:t>
            </a:r>
            <a:r>
              <a:rPr lang="es-ES" altLang="en-US" dirty="0" smtClean="0"/>
              <a:t>de </a:t>
            </a:r>
            <a:r>
              <a:rPr lang="es-ES" altLang="en-US" dirty="0"/>
              <a:t>referencia para la actualización del conocimiento, agrupando </a:t>
            </a:r>
            <a:r>
              <a:rPr lang="es-ES" altLang="en-US" dirty="0" smtClean="0"/>
              <a:t>al </a:t>
            </a:r>
            <a:r>
              <a:rPr lang="es-ES" altLang="en-US" dirty="0"/>
              <a:t>mayor número posible de profesionales de las neurociencias de la República Mexicana, especialmente pero no exclusivamente neurólogos, </a:t>
            </a:r>
            <a:r>
              <a:rPr lang="es-ES" altLang="en-US" dirty="0" smtClean="0"/>
              <a:t>psiquíatras </a:t>
            </a:r>
            <a:r>
              <a:rPr lang="es-ES" altLang="en-US" dirty="0"/>
              <a:t>y psicólogos</a:t>
            </a:r>
            <a:r>
              <a:rPr lang="es-ES" altLang="en-US" dirty="0" smtClean="0"/>
              <a:t>.</a:t>
            </a:r>
          </a:p>
          <a:p>
            <a:pPr marL="0" indent="0" algn="l">
              <a:buNone/>
            </a:pPr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458037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405bee5-a4ea-4519-8392-60e42dc750e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405bee5-a4ea-4519-8392-60e42dc750ee}"/>
</p:tagLst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2022</Words>
  <Application>Microsoft Macintosh PowerPoint</Application>
  <PresentationFormat>Custom</PresentationFormat>
  <Paragraphs>291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1_Default Design</vt:lpstr>
      <vt:lpstr>SOCIEDAD MEXICANA DE NEUROLOGÍA Y PSIQUIATRÍA A.C</vt:lpstr>
      <vt:lpstr>Presentación mesa directiva 2021-22.</vt:lpstr>
      <vt:lpstr>Presentación mesa directiva 2021-22.</vt:lpstr>
      <vt:lpstr>Presentación mesa directiva 2021-22.</vt:lpstr>
      <vt:lpstr>Presentación mesa directiva 2021-22.</vt:lpstr>
      <vt:lpstr>Presentación mesa directiva 2021-22.</vt:lpstr>
      <vt:lpstr>PLAN DE TRABAJO</vt:lpstr>
      <vt:lpstr>PLAN DE TRABAJO</vt:lpstr>
      <vt:lpstr>PLAN DE TRABAJO</vt:lpstr>
      <vt:lpstr>PLAN DE TRABAJO</vt:lpstr>
      <vt:lpstr>PowerPoint Presentation</vt:lpstr>
      <vt:lpstr>PowerPoint Presentation</vt:lpstr>
      <vt:lpstr>Plan por niveles:</vt:lpstr>
      <vt:lpstr>Plan por niveles:</vt:lpstr>
      <vt:lpstr>Plan por niveles:</vt:lpstr>
      <vt:lpstr>Plan por niveles:</vt:lpstr>
      <vt:lpstr>Propuestas :</vt:lpstr>
      <vt:lpstr>5. Propuestas académicas</vt:lpstr>
      <vt:lpstr>Propuestas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SOCIEDAD MEXICANA DE NEUROLOGIA Y PSIQUIATRIA A.C</dc:title>
  <dc:creator>franciscomayer</dc:creator>
  <cp:lastModifiedBy>G L</cp:lastModifiedBy>
  <cp:revision>106</cp:revision>
  <cp:lastPrinted>2021-02-04T22:26:24Z</cp:lastPrinted>
  <dcterms:created xsi:type="dcterms:W3CDTF">2021-01-25T17:04:59Z</dcterms:created>
  <dcterms:modified xsi:type="dcterms:W3CDTF">2021-02-06T03:34:39Z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3082-2.7.0.4476</vt:lpwstr>
  </property>
</Properties>
</file>