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>
        <p:scale>
          <a:sx n="120" d="100"/>
          <a:sy n="120" d="100"/>
        </p:scale>
        <p:origin x="630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litos35@gmail.com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cgonzalezoo@asesorinbursa.com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1598609" y="428598"/>
            <a:ext cx="10018713" cy="1295901"/>
          </a:xfrm>
        </p:spPr>
        <p:txBody>
          <a:bodyPr>
            <a:normAutofit/>
          </a:bodyPr>
          <a:lstStyle/>
          <a:p>
            <a:r>
              <a:rPr lang="es-MX" sz="2400" dirty="0" smtClean="0"/>
              <a:t>SEGURO DE GASTOS MEDICOS MAYORES </a:t>
            </a:r>
            <a:br>
              <a:rPr lang="es-MX" sz="2400" dirty="0" smtClean="0"/>
            </a:br>
            <a:r>
              <a:rPr lang="es-MX" sz="2400" dirty="0" smtClean="0"/>
              <a:t>DESCUENTO POR NOMINA </a:t>
            </a:r>
            <a:endParaRPr lang="es-MX" sz="2400" dirty="0"/>
          </a:p>
        </p:txBody>
      </p:sp>
      <p:sp>
        <p:nvSpPr>
          <p:cNvPr id="13" name="Marcador de contenido 12"/>
          <p:cNvSpPr>
            <a:spLocks noGrp="1"/>
          </p:cNvSpPr>
          <p:nvPr>
            <p:ph sz="half" idx="1"/>
          </p:nvPr>
        </p:nvSpPr>
        <p:spPr>
          <a:xfrm>
            <a:off x="1137038" y="2329733"/>
            <a:ext cx="5064530" cy="3337644"/>
          </a:xfrm>
        </p:spPr>
        <p:txBody>
          <a:bodyPr>
            <a:normAutofit fontScale="70000" lnSpcReduction="20000"/>
          </a:bodyPr>
          <a:lstStyle/>
          <a:p>
            <a:r>
              <a:rPr lang="es-MX" b="1" dirty="0" smtClean="0"/>
              <a:t>Aprovecha  los beneficios que tienes como académico de  la UNAM y:</a:t>
            </a:r>
          </a:p>
          <a:p>
            <a:pPr>
              <a:buNone/>
            </a:pPr>
            <a:r>
              <a:rPr lang="es-MX" b="1" dirty="0" smtClean="0"/>
              <a:t>         </a:t>
            </a:r>
            <a:r>
              <a:rPr lang="es-MX" dirty="0" smtClean="0"/>
              <a:t> La contratación de la póliza es individual y vitalicia </a:t>
            </a:r>
            <a:r>
              <a:rPr lang="es-MX" b="1" u="sng" dirty="0" smtClean="0"/>
              <a:t>(no esta sujeta a licitaciones, es independiente a la póliza institucional).</a:t>
            </a:r>
          </a:p>
          <a:p>
            <a:r>
              <a:rPr lang="es-MX" sz="1600" dirty="0" smtClean="0"/>
              <a:t>Dale la tranquilidad a tu familia para enfrentar un  imprevisto por accidente o enfermedad con un seguro de Gastos Médicos Mayores.</a:t>
            </a:r>
          </a:p>
          <a:p>
            <a:r>
              <a:rPr lang="es-MX" sz="1600" dirty="0" smtClean="0"/>
              <a:t>Contrata sumas aseguradas de hasta $</a:t>
            </a:r>
            <a:r>
              <a:rPr lang="es-MX" sz="1600" dirty="0" smtClean="0"/>
              <a:t>14,411,000.00</a:t>
            </a:r>
            <a:r>
              <a:rPr lang="es-MX" sz="1600" dirty="0" smtClean="0"/>
              <a:t>* .</a:t>
            </a:r>
          </a:p>
          <a:p>
            <a:r>
              <a:rPr lang="es-MX" sz="1600" dirty="0" smtClean="0"/>
              <a:t>Con las mejores ventajas y precios en prima anual, deducible y coaseguro.</a:t>
            </a:r>
          </a:p>
          <a:p>
            <a:r>
              <a:rPr lang="es-MX" sz="1600" dirty="0" smtClean="0"/>
              <a:t>Con la mejor oferta de hospitales y red de médicos y especialistas en México y en el   Extranjero. </a:t>
            </a:r>
            <a:r>
              <a:rPr lang="es-MX" b="1" dirty="0" smtClean="0"/>
              <a:t>Haz este beneficio extensivo  a tus familiares en primero y segundo grado. (Hijos con familia, Padres y Hermanos con familia)</a:t>
            </a:r>
          </a:p>
          <a:p>
            <a:r>
              <a:rPr lang="es-MX" sz="1600" dirty="0" smtClean="0"/>
              <a:t>Sencillos requisitos de contratación.</a:t>
            </a:r>
          </a:p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dirty="0" smtClean="0"/>
              <a:t>* Equivalente a 6,000 </a:t>
            </a:r>
            <a:r>
              <a:rPr lang="es-MX" dirty="0" smtClean="0"/>
              <a:t>U.M.A.M. en </a:t>
            </a:r>
            <a:r>
              <a:rPr lang="es-MX" dirty="0" smtClean="0"/>
              <a:t>la Ciudad de </a:t>
            </a:r>
            <a:r>
              <a:rPr lang="es-MX" dirty="0"/>
              <a:t>M</a:t>
            </a:r>
            <a:r>
              <a:rPr lang="es-MX" dirty="0" smtClean="0"/>
              <a:t>éxico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14" name="Marcador de contenido 13"/>
          <p:cNvSpPr>
            <a:spLocks noGrp="1"/>
          </p:cNvSpPr>
          <p:nvPr>
            <p:ph sz="half" idx="2"/>
          </p:nvPr>
        </p:nvSpPr>
        <p:spPr>
          <a:xfrm>
            <a:off x="6107792" y="4286250"/>
            <a:ext cx="4895056" cy="3124200"/>
          </a:xfrm>
        </p:spPr>
        <p:txBody>
          <a:bodyPr>
            <a:normAutofit fontScale="70000" lnSpcReduction="20000"/>
          </a:bodyPr>
          <a:lstStyle/>
          <a:p>
            <a:r>
              <a:rPr lang="es-MX" dirty="0" smtClean="0"/>
              <a:t>Contacta a nuestro Asesor Financiero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Carlos Alberto González Osorno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        Tels. 43229637 Cel.044 55 </a:t>
            </a:r>
            <a:r>
              <a:rPr lang="es-MX" dirty="0" smtClean="0"/>
              <a:t>149 53</a:t>
            </a:r>
            <a:r>
              <a:rPr lang="es-MX" sz="2000" dirty="0" smtClean="0"/>
              <a:t>12</a:t>
            </a:r>
            <a:endParaRPr lang="es-MX" sz="2000" dirty="0" smtClean="0"/>
          </a:p>
          <a:p>
            <a:pPr marL="0" indent="0">
              <a:buNone/>
            </a:pPr>
            <a:r>
              <a:rPr lang="es-MX" dirty="0" smtClean="0">
                <a:hlinkClick r:id="rId2"/>
              </a:rPr>
              <a:t>          cgonzalezoo@asesorinbursa.com</a:t>
            </a:r>
            <a:endParaRPr lang="es-MX" dirty="0" smtClean="0"/>
          </a:p>
          <a:p>
            <a:pPr marL="0" indent="0">
              <a:buNone/>
            </a:pPr>
            <a:r>
              <a:rPr lang="es-MX" dirty="0" smtClean="0">
                <a:hlinkClick r:id="rId3"/>
              </a:rPr>
              <a:t>          calitos35@gmail.com</a:t>
            </a:r>
            <a:endParaRPr lang="es-MX" dirty="0" smtClean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1700" y="308506"/>
            <a:ext cx="1409700" cy="1415993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02900" y="316067"/>
            <a:ext cx="1283238" cy="1408432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83576" y="5321301"/>
            <a:ext cx="1838545" cy="105409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607966" y="2543175"/>
            <a:ext cx="3475610" cy="231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332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73</TotalTime>
  <Words>167</Words>
  <Application>Microsoft Office PowerPoint</Application>
  <PresentationFormat>Personalizado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Parallax</vt:lpstr>
      <vt:lpstr>SEGURO DE GASTOS MEDICOS MAYORES  DESCUENTO POR NOMINA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SEGURO DE GASTOS MEDICOS MAYORES  DESCUENTO POR NOMINA</dc:title>
  <dc:creator>FRANCISCO JAVIER CASTRO GONZALEZ</dc:creator>
  <cp:lastModifiedBy>CARLOS ALBERTO</cp:lastModifiedBy>
  <cp:revision>10</cp:revision>
  <dcterms:created xsi:type="dcterms:W3CDTF">2016-09-05T00:04:17Z</dcterms:created>
  <dcterms:modified xsi:type="dcterms:W3CDTF">2019-03-08T22:58:52Z</dcterms:modified>
</cp:coreProperties>
</file>