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9" r:id="rId3"/>
    <p:sldId id="260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94" autoAdjust="0"/>
    <p:restoredTop sz="94660"/>
  </p:normalViewPr>
  <p:slideViewPr>
    <p:cSldViewPr snapToGrid="0">
      <p:cViewPr>
        <p:scale>
          <a:sx n="80" d="100"/>
          <a:sy n="80" d="100"/>
        </p:scale>
        <p:origin x="-1896" y="107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F2448-EFF9-4375-BC6B-08F5AE54CC02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3E710-3E05-484B-9E61-24131421B2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3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E58566-65EA-4A31-B3FC-F0B4D1D38106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9145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E58566-65EA-4A31-B3FC-F0B4D1D38106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9145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E58566-65EA-4A31-B3FC-F0B4D1D38106}" type="slidenum">
              <a:rPr kumimoji="0" lang="es-MX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914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578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7591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2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209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096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590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057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62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530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778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A775-B0F1-426C-BE57-BD013C32243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37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8A775-B0F1-426C-BE57-BD013C32243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1BD2E-7779-40E5-B902-130354C44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799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CuadroTexto"/>
          <p:cNvSpPr txBox="1"/>
          <p:nvPr/>
        </p:nvSpPr>
        <p:spPr>
          <a:xfrm>
            <a:off x="1259245" y="-4373"/>
            <a:ext cx="4320479" cy="770411"/>
          </a:xfrm>
          <a:prstGeom prst="rect">
            <a:avLst/>
          </a:prstGeom>
          <a:noFill/>
        </p:spPr>
        <p:txBody>
          <a:bodyPr wrap="square" lIns="92407" tIns="46200" rIns="92407" bIns="46200" rtlCol="0">
            <a:spAutoFit/>
          </a:bodyPr>
          <a:lstStyle/>
          <a:p>
            <a:pPr algn="ctr" defTabSz="914377">
              <a:defRPr/>
            </a:pPr>
            <a:r>
              <a:rPr lang="es-MX" sz="2200" spc="567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latin typeface="Ravie" panose="04040805050809020602" pitchFamily="82" charset="0"/>
                <a:cs typeface="Aharoni" pitchFamily="2" charset="-79"/>
              </a:rPr>
              <a:t>CARTELERA</a:t>
            </a:r>
          </a:p>
          <a:p>
            <a:pPr algn="ctr" defTabSz="914377">
              <a:defRPr/>
            </a:pPr>
            <a:r>
              <a:rPr lang="es-MX" sz="2200" spc="567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latin typeface="Ravie" panose="04040805050809020602" pitchFamily="82" charset="0"/>
                <a:cs typeface="Aharoni" pitchFamily="2" charset="-79"/>
              </a:rPr>
              <a:t>FEBRERO 2019</a:t>
            </a:r>
          </a:p>
        </p:txBody>
      </p:sp>
      <p:pic>
        <p:nvPicPr>
          <p:cNvPr id="43" name="42 Imagen" descr="imagesCA5EC7Y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215" y="52898"/>
            <a:ext cx="845123" cy="774695"/>
          </a:xfrm>
          <a:prstGeom prst="rect">
            <a:avLst/>
          </a:prstGeom>
        </p:spPr>
      </p:pic>
      <p:sp>
        <p:nvSpPr>
          <p:cNvPr id="61" name="60 CuadroTexto"/>
          <p:cNvSpPr txBox="1"/>
          <p:nvPr/>
        </p:nvSpPr>
        <p:spPr>
          <a:xfrm>
            <a:off x="1959429" y="7827743"/>
            <a:ext cx="3230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s-MX" sz="3200" dirty="0">
                <a:ln>
                  <a:solidFill>
                    <a:prstClr val="black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Entrada Libre</a:t>
            </a:r>
          </a:p>
        </p:txBody>
      </p:sp>
      <p:sp>
        <p:nvSpPr>
          <p:cNvPr id="62" name="61 CuadroTexto"/>
          <p:cNvSpPr txBox="1"/>
          <p:nvPr/>
        </p:nvSpPr>
        <p:spPr>
          <a:xfrm>
            <a:off x="2317259" y="8412518"/>
            <a:ext cx="2514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s-MX" dirty="0">
                <a:ln>
                  <a:solidFill>
                    <a:prstClr val="black"/>
                  </a:solidFill>
                </a:ln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Auditorio AAPAUNAM</a:t>
            </a:r>
          </a:p>
        </p:txBody>
      </p:sp>
      <p:sp>
        <p:nvSpPr>
          <p:cNvPr id="21" name="49 CuadroTexto"/>
          <p:cNvSpPr txBox="1"/>
          <p:nvPr/>
        </p:nvSpPr>
        <p:spPr>
          <a:xfrm>
            <a:off x="79176" y="5376189"/>
            <a:ext cx="6696696" cy="2309334"/>
          </a:xfrm>
          <a:prstGeom prst="rect">
            <a:avLst/>
          </a:prstGeom>
          <a:noFill/>
        </p:spPr>
        <p:txBody>
          <a:bodyPr wrap="square" lIns="92443" tIns="46220" rIns="92443" bIns="46220" rtlCol="0">
            <a:spAutoFit/>
          </a:bodyPr>
          <a:lstStyle/>
          <a:p>
            <a:pPr algn="ctr" defTabSz="914377">
              <a:defRPr/>
            </a:pPr>
            <a:r>
              <a:rPr lang="es-MX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cascanueces y los cuatro reinos</a:t>
            </a:r>
          </a:p>
          <a:p>
            <a:pPr algn="just" defTabSz="914377"/>
            <a:r>
              <a:rPr lang="es-MX" sz="1600" dirty="0" smtClean="0">
                <a:latin typeface="Arial Narrow" panose="020B0606020202030204" pitchFamily="34" charset="0"/>
              </a:rPr>
              <a:t>Versión </a:t>
            </a:r>
            <a:r>
              <a:rPr lang="es-MX" sz="1600" dirty="0">
                <a:latin typeface="Arial Narrow" panose="020B0606020202030204" pitchFamily="34" charset="0"/>
              </a:rPr>
              <a:t>de "El cascanueces". Todo lo que Clara quiere es una llave que abre una caja que contiene un regalo muy valioso de su madre fallecida. En la fiesta anual de los </a:t>
            </a:r>
            <a:r>
              <a:rPr lang="es-MX" sz="1600" dirty="0" err="1">
                <a:latin typeface="Arial Narrow" panose="020B0606020202030204" pitchFamily="34" charset="0"/>
              </a:rPr>
              <a:t>Drosselmeyer</a:t>
            </a:r>
            <a:r>
              <a:rPr lang="es-MX" sz="1600" dirty="0">
                <a:latin typeface="Arial Narrow" panose="020B0606020202030204" pitchFamily="34" charset="0"/>
              </a:rPr>
              <a:t> encuentra una pista que le lleva a la llave, pero ésta desaparece en un mundo paralelo. Allí Clara conocerá a un soldado llamado </a:t>
            </a:r>
            <a:r>
              <a:rPr lang="es-MX" sz="1600" dirty="0" err="1">
                <a:latin typeface="Arial Narrow" panose="020B0606020202030204" pitchFamily="34" charset="0"/>
              </a:rPr>
              <a:t>Phillip</a:t>
            </a:r>
            <a:r>
              <a:rPr lang="es-MX" sz="1600" dirty="0">
                <a:latin typeface="Arial Narrow" panose="020B0606020202030204" pitchFamily="34" charset="0"/>
              </a:rPr>
              <a:t>, a una banda de ratones y a los que rigen los Tres Reinos: la Tierra de los Copos de Nieve, la Tierra de las Flores y la Tierra de los Dulces. Clara y </a:t>
            </a:r>
            <a:r>
              <a:rPr lang="es-MX" sz="1600" dirty="0" err="1">
                <a:latin typeface="Arial Narrow" panose="020B0606020202030204" pitchFamily="34" charset="0"/>
              </a:rPr>
              <a:t>Phillip</a:t>
            </a:r>
            <a:r>
              <a:rPr lang="es-MX" sz="1600" dirty="0">
                <a:latin typeface="Arial Narrow" panose="020B0606020202030204" pitchFamily="34" charset="0"/>
              </a:rPr>
              <a:t> tendrán que enfrentarse al Cuarto Reino, donde reside la cruel Madre </a:t>
            </a:r>
            <a:r>
              <a:rPr lang="es-MX" sz="1600" dirty="0" err="1">
                <a:latin typeface="Arial Narrow" panose="020B0606020202030204" pitchFamily="34" charset="0"/>
              </a:rPr>
              <a:t>Ginger</a:t>
            </a:r>
            <a:r>
              <a:rPr lang="es-MX" sz="1600" dirty="0">
                <a:latin typeface="Arial Narrow" panose="020B0606020202030204" pitchFamily="34" charset="0"/>
              </a:rPr>
              <a:t>, para recuperar la llave y poder devolver la armonía al mundo</a:t>
            </a:r>
            <a:r>
              <a:rPr lang="es-MX" sz="1600" dirty="0" smtClean="0">
                <a:latin typeface="Arial Narrow" panose="020B0606020202030204" pitchFamily="34" charset="0"/>
              </a:rPr>
              <a:t>.</a:t>
            </a:r>
            <a:endParaRPr lang="es-MX" sz="1600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50 CuadroTexto"/>
          <p:cNvSpPr txBox="1"/>
          <p:nvPr/>
        </p:nvSpPr>
        <p:spPr>
          <a:xfrm>
            <a:off x="3508598" y="1810730"/>
            <a:ext cx="3362773" cy="3117043"/>
          </a:xfrm>
          <a:prstGeom prst="rect">
            <a:avLst/>
          </a:prstGeom>
          <a:noFill/>
        </p:spPr>
        <p:txBody>
          <a:bodyPr wrap="square" lIns="69379" tIns="34689" rIns="69379" bIns="34689" rtlCol="0">
            <a:spAutoFit/>
          </a:bodyPr>
          <a:lstStyle/>
          <a:p>
            <a:pPr algn="ctr" defTabSz="914377">
              <a:defRPr/>
            </a:pPr>
            <a:r>
              <a:rPr lang="es-MX" sz="2700" u="sng" dirty="0" smtClean="0">
                <a:solidFill>
                  <a:srgbClr val="FF0000"/>
                </a:solidFill>
                <a:latin typeface="Arial Narrow" pitchFamily="34" charset="0"/>
                <a:cs typeface="Aparajita" pitchFamily="34" charset="0"/>
              </a:rPr>
              <a:t>Viernes </a:t>
            </a:r>
            <a:r>
              <a:rPr lang="es-MX" sz="2700" i="1" u="sng" dirty="0" smtClean="0">
                <a:solidFill>
                  <a:srgbClr val="FF0000"/>
                </a:solidFill>
                <a:latin typeface="Arial Narrow" pitchFamily="34" charset="0"/>
                <a:cs typeface="Aparajita" pitchFamily="34" charset="0"/>
              </a:rPr>
              <a:t>8 </a:t>
            </a:r>
            <a:r>
              <a:rPr lang="es-MX" sz="2700" i="1" u="sng" dirty="0" smtClean="0">
                <a:solidFill>
                  <a:srgbClr val="FF0000"/>
                </a:solidFill>
                <a:latin typeface="Arial Narrow" pitchFamily="34" charset="0"/>
                <a:cs typeface="Aparajita" pitchFamily="34" charset="0"/>
              </a:rPr>
              <a:t>de Febrero</a:t>
            </a:r>
            <a:endParaRPr lang="es-MX" sz="2700" i="1" u="sng" dirty="0">
              <a:solidFill>
                <a:srgbClr val="FF0000"/>
              </a:solidFill>
              <a:latin typeface="Arial Narrow" pitchFamily="34" charset="0"/>
              <a:cs typeface="Aparajita" pitchFamily="34" charset="0"/>
            </a:endParaRPr>
          </a:p>
          <a:p>
            <a:pPr algn="ctr" defTabSz="914377">
              <a:lnSpc>
                <a:spcPct val="150000"/>
              </a:lnSpc>
              <a:defRPr/>
            </a:pPr>
            <a:r>
              <a:rPr lang="es-MX" sz="3600" b="1" dirty="0">
                <a:solidFill>
                  <a:srgbClr val="FF0000"/>
                </a:solidFill>
                <a:latin typeface="Arial Narrow" pitchFamily="34" charset="0"/>
                <a:cs typeface="Aparajita" pitchFamily="34" charset="0"/>
              </a:rPr>
              <a:t>12:00 hrs.</a:t>
            </a:r>
          </a:p>
          <a:p>
            <a:pPr algn="ctr" defTabSz="914377">
              <a:lnSpc>
                <a:spcPct val="150000"/>
              </a:lnSpc>
              <a:defRPr/>
            </a:pPr>
            <a:r>
              <a:rPr lang="es-MX" sz="1900" b="1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Dirección: </a:t>
            </a:r>
            <a:r>
              <a:rPr lang="es-MX" sz="1900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 </a:t>
            </a:r>
            <a:r>
              <a:rPr lang="es-MX" sz="1900" dirty="0" err="1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Lasse</a:t>
            </a:r>
            <a:r>
              <a:rPr lang="es-MX" sz="1900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 </a:t>
            </a:r>
            <a:r>
              <a:rPr lang="es-MX" sz="1900" dirty="0" err="1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Hallstron</a:t>
            </a:r>
            <a:r>
              <a:rPr lang="es-MX" sz="1900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, </a:t>
            </a:r>
            <a:r>
              <a:rPr lang="es-MX" sz="1900" dirty="0" err="1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Joe</a:t>
            </a:r>
            <a:r>
              <a:rPr lang="es-MX" sz="1900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 Johnston</a:t>
            </a:r>
          </a:p>
          <a:p>
            <a:pPr algn="ctr" defTabSz="914377">
              <a:lnSpc>
                <a:spcPct val="150000"/>
              </a:lnSpc>
              <a:defRPr/>
            </a:pPr>
            <a:r>
              <a:rPr lang="es-MX" sz="2000" b="1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Género</a:t>
            </a:r>
            <a:r>
              <a:rPr lang="es-MX" sz="2000" b="1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:</a:t>
            </a:r>
            <a:r>
              <a:rPr lang="es-MX" sz="2000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 </a:t>
            </a:r>
            <a:r>
              <a:rPr lang="es-MX" sz="2000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Aventuras/Fantástico</a:t>
            </a:r>
            <a:endParaRPr lang="es-MX" sz="2000" dirty="0">
              <a:solidFill>
                <a:prstClr val="black"/>
              </a:solidFill>
              <a:latin typeface="Arial Narrow" pitchFamily="34" charset="0"/>
              <a:cs typeface="Aparajita" pitchFamily="34" charset="0"/>
            </a:endParaRPr>
          </a:p>
          <a:p>
            <a:pPr algn="ctr" defTabSz="914377">
              <a:lnSpc>
                <a:spcPct val="150000"/>
              </a:lnSpc>
              <a:defRPr/>
            </a:pPr>
            <a:r>
              <a:rPr lang="es-MX" sz="2000" b="1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Duración</a:t>
            </a:r>
            <a:r>
              <a:rPr lang="es-MX" sz="2000" b="1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:</a:t>
            </a:r>
            <a:r>
              <a:rPr lang="es-MX" sz="2000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 </a:t>
            </a:r>
            <a:r>
              <a:rPr lang="es-MX" sz="2000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99 </a:t>
            </a:r>
            <a:r>
              <a:rPr lang="es-MX" sz="2000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min.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5066" y="8854333"/>
            <a:ext cx="2649315" cy="329657"/>
          </a:xfrm>
          <a:prstGeom prst="rect">
            <a:avLst/>
          </a:prstGeom>
        </p:spPr>
      </p:pic>
      <p:pic>
        <p:nvPicPr>
          <p:cNvPr id="10" name="Imagen 4">
            <a:extLst>
              <a:ext uri="{FF2B5EF4-FFF2-40B4-BE49-F238E27FC236}">
                <a16:creationId xmlns:a16="http://schemas.microsoft.com/office/drawing/2014/main" xmlns="" id="{90F81CB3-9FB1-4925-8E07-3CC00CE76D4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241" y="1678812"/>
            <a:ext cx="2288375" cy="338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56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CuadroTexto"/>
          <p:cNvSpPr txBox="1"/>
          <p:nvPr/>
        </p:nvSpPr>
        <p:spPr>
          <a:xfrm>
            <a:off x="1259245" y="-4373"/>
            <a:ext cx="4320479" cy="770411"/>
          </a:xfrm>
          <a:prstGeom prst="rect">
            <a:avLst/>
          </a:prstGeom>
          <a:noFill/>
        </p:spPr>
        <p:txBody>
          <a:bodyPr wrap="square" lIns="92407" tIns="46200" rIns="92407" bIns="46200" rtlCol="0">
            <a:spAutoFit/>
          </a:bodyPr>
          <a:lstStyle/>
          <a:p>
            <a:pPr algn="ctr" defTabSz="914377">
              <a:defRPr/>
            </a:pPr>
            <a:r>
              <a:rPr lang="es-MX" sz="2200" spc="567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latin typeface="Ravie" panose="04040805050809020602" pitchFamily="82" charset="0"/>
                <a:cs typeface="Aharoni" pitchFamily="2" charset="-79"/>
              </a:rPr>
              <a:t>CARTELERA</a:t>
            </a:r>
          </a:p>
          <a:p>
            <a:pPr algn="ctr" defTabSz="914377">
              <a:defRPr/>
            </a:pPr>
            <a:r>
              <a:rPr lang="es-MX" sz="2200" spc="567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latin typeface="Ravie" panose="04040805050809020602" pitchFamily="82" charset="0"/>
                <a:cs typeface="Aharoni" pitchFamily="2" charset="-79"/>
              </a:rPr>
              <a:t>FEBRERO 2019</a:t>
            </a:r>
          </a:p>
        </p:txBody>
      </p:sp>
      <p:pic>
        <p:nvPicPr>
          <p:cNvPr id="43" name="42 Imagen" descr="imagesCA5EC7Y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215" y="52898"/>
            <a:ext cx="845123" cy="774695"/>
          </a:xfrm>
          <a:prstGeom prst="rect">
            <a:avLst/>
          </a:prstGeom>
        </p:spPr>
      </p:pic>
      <p:sp>
        <p:nvSpPr>
          <p:cNvPr id="61" name="60 CuadroTexto"/>
          <p:cNvSpPr txBox="1"/>
          <p:nvPr/>
        </p:nvSpPr>
        <p:spPr>
          <a:xfrm>
            <a:off x="1959429" y="7827743"/>
            <a:ext cx="3230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s-MX" sz="3200" dirty="0">
                <a:ln>
                  <a:solidFill>
                    <a:prstClr val="black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Entrada Libre</a:t>
            </a:r>
          </a:p>
        </p:txBody>
      </p:sp>
      <p:sp>
        <p:nvSpPr>
          <p:cNvPr id="62" name="61 CuadroTexto"/>
          <p:cNvSpPr txBox="1"/>
          <p:nvPr/>
        </p:nvSpPr>
        <p:spPr>
          <a:xfrm>
            <a:off x="2317259" y="8412518"/>
            <a:ext cx="2514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s-MX" dirty="0">
                <a:ln>
                  <a:solidFill>
                    <a:prstClr val="black"/>
                  </a:solidFill>
                </a:ln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Auditorio AAPAUNAM</a:t>
            </a:r>
          </a:p>
        </p:txBody>
      </p:sp>
      <p:sp>
        <p:nvSpPr>
          <p:cNvPr id="21" name="49 CuadroTexto"/>
          <p:cNvSpPr txBox="1"/>
          <p:nvPr/>
        </p:nvSpPr>
        <p:spPr>
          <a:xfrm>
            <a:off x="79176" y="5376189"/>
            <a:ext cx="6696696" cy="2063113"/>
          </a:xfrm>
          <a:prstGeom prst="rect">
            <a:avLst/>
          </a:prstGeom>
          <a:noFill/>
        </p:spPr>
        <p:txBody>
          <a:bodyPr wrap="square" lIns="92443" tIns="46220" rIns="92443" bIns="46220" rtlCol="0">
            <a:spAutoFit/>
          </a:bodyPr>
          <a:lstStyle/>
          <a:p>
            <a:pPr algn="ctr" defTabSz="914377">
              <a:defRPr/>
            </a:pPr>
            <a:r>
              <a:rPr lang="es-MX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amor para recordar</a:t>
            </a:r>
          </a:p>
          <a:p>
            <a:pPr algn="ctr" defTabSz="914377">
              <a:defRPr/>
            </a:pPr>
            <a:endParaRPr lang="es-MX" sz="16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377"/>
            <a:r>
              <a:rPr lang="es-MX" sz="1600" dirty="0" smtClean="0">
                <a:latin typeface="Arial Narrow" panose="020B0606020202030204" pitchFamily="34" charset="0"/>
              </a:rPr>
              <a:t> </a:t>
            </a:r>
            <a:r>
              <a:rPr lang="es-MX" sz="1600" dirty="0" err="1">
                <a:latin typeface="Arial Narrow" panose="020B0606020202030204" pitchFamily="34" charset="0"/>
              </a:rPr>
              <a:t>Jamie</a:t>
            </a:r>
            <a:r>
              <a:rPr lang="es-MX" sz="1600" dirty="0">
                <a:latin typeface="Arial Narrow" panose="020B0606020202030204" pitchFamily="34" charset="0"/>
              </a:rPr>
              <a:t> era la última persona de la que se enamoraría </a:t>
            </a:r>
            <a:r>
              <a:rPr lang="es-MX" sz="1600" dirty="0" err="1">
                <a:latin typeface="Arial Narrow" panose="020B0606020202030204" pitchFamily="34" charset="0"/>
              </a:rPr>
              <a:t>Landon</a:t>
            </a:r>
            <a:r>
              <a:rPr lang="es-MX" sz="1600" dirty="0">
                <a:latin typeface="Arial Narrow" panose="020B0606020202030204" pitchFamily="34" charset="0"/>
              </a:rPr>
              <a:t>. Demasiado seria y conservadora para su gusto. Hija de un pastor de la iglesia baptista, </a:t>
            </a:r>
            <a:r>
              <a:rPr lang="es-MX" sz="1600" dirty="0" err="1">
                <a:latin typeface="Arial Narrow" panose="020B0606020202030204" pitchFamily="34" charset="0"/>
              </a:rPr>
              <a:t>Jamie</a:t>
            </a:r>
            <a:r>
              <a:rPr lang="es-MX" sz="1600" dirty="0">
                <a:latin typeface="Arial Narrow" panose="020B0606020202030204" pitchFamily="34" charset="0"/>
              </a:rPr>
              <a:t> no tenía miedo de manifestar que la fe era lo más importante en su vida, aunque ello le costara las críticas de sus compañeros. </a:t>
            </a:r>
            <a:r>
              <a:rPr lang="es-MX" sz="1600" dirty="0" err="1">
                <a:latin typeface="Arial Narrow" panose="020B0606020202030204" pitchFamily="34" charset="0"/>
              </a:rPr>
              <a:t>Landon</a:t>
            </a:r>
            <a:r>
              <a:rPr lang="es-MX" sz="1600" dirty="0">
                <a:latin typeface="Arial Narrow" panose="020B0606020202030204" pitchFamily="34" charset="0"/>
              </a:rPr>
              <a:t> y su pandilla mandaban en la escuela, pero su reinado terminaría en cuanto salieran del instituto y tuvieran que afrontar las responsabilidades de la vida.</a:t>
            </a:r>
            <a:endParaRPr lang="es-MX" sz="1600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50 CuadroTexto"/>
          <p:cNvSpPr txBox="1"/>
          <p:nvPr/>
        </p:nvSpPr>
        <p:spPr>
          <a:xfrm>
            <a:off x="3508598" y="1810730"/>
            <a:ext cx="3362773" cy="3140127"/>
          </a:xfrm>
          <a:prstGeom prst="rect">
            <a:avLst/>
          </a:prstGeom>
          <a:noFill/>
        </p:spPr>
        <p:txBody>
          <a:bodyPr wrap="square" lIns="69379" tIns="34689" rIns="69379" bIns="34689" rtlCol="0">
            <a:spAutoFit/>
          </a:bodyPr>
          <a:lstStyle/>
          <a:p>
            <a:pPr algn="ctr" defTabSz="914377">
              <a:defRPr/>
            </a:pPr>
            <a:r>
              <a:rPr lang="es-MX" sz="2700" u="sng" dirty="0" smtClean="0">
                <a:solidFill>
                  <a:srgbClr val="FF0000"/>
                </a:solidFill>
                <a:latin typeface="Arial Narrow" pitchFamily="34" charset="0"/>
                <a:cs typeface="Aparajita" pitchFamily="34" charset="0"/>
              </a:rPr>
              <a:t>Viernes </a:t>
            </a:r>
            <a:r>
              <a:rPr lang="es-MX" sz="2700" i="1" u="sng" dirty="0" smtClean="0">
                <a:solidFill>
                  <a:srgbClr val="FF0000"/>
                </a:solidFill>
                <a:latin typeface="Arial Narrow" pitchFamily="34" charset="0"/>
                <a:cs typeface="Aparajita" pitchFamily="34" charset="0"/>
              </a:rPr>
              <a:t>15 </a:t>
            </a:r>
            <a:r>
              <a:rPr lang="es-MX" sz="2700" i="1" u="sng" dirty="0" smtClean="0">
                <a:solidFill>
                  <a:srgbClr val="FF0000"/>
                </a:solidFill>
                <a:latin typeface="Arial Narrow" pitchFamily="34" charset="0"/>
                <a:cs typeface="Aparajita" pitchFamily="34" charset="0"/>
              </a:rPr>
              <a:t>de Febrero</a:t>
            </a:r>
            <a:endParaRPr lang="es-MX" sz="2700" i="1" u="sng" dirty="0">
              <a:solidFill>
                <a:srgbClr val="FF0000"/>
              </a:solidFill>
              <a:latin typeface="Arial Narrow" pitchFamily="34" charset="0"/>
              <a:cs typeface="Aparajita" pitchFamily="34" charset="0"/>
            </a:endParaRPr>
          </a:p>
          <a:p>
            <a:pPr algn="ctr" defTabSz="914377">
              <a:lnSpc>
                <a:spcPct val="150000"/>
              </a:lnSpc>
              <a:defRPr/>
            </a:pPr>
            <a:r>
              <a:rPr lang="es-MX" sz="3600" b="1" dirty="0">
                <a:solidFill>
                  <a:srgbClr val="FF0000"/>
                </a:solidFill>
                <a:latin typeface="Arial Narrow" pitchFamily="34" charset="0"/>
                <a:cs typeface="Aparajita" pitchFamily="34" charset="0"/>
              </a:rPr>
              <a:t>12:00 hrs.</a:t>
            </a:r>
          </a:p>
          <a:p>
            <a:pPr algn="ctr" defTabSz="914377">
              <a:lnSpc>
                <a:spcPct val="150000"/>
              </a:lnSpc>
              <a:defRPr/>
            </a:pPr>
            <a:r>
              <a:rPr lang="es-MX" sz="1900" b="1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Dirección: </a:t>
            </a:r>
            <a:r>
              <a:rPr lang="es-MX" sz="1900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 Adam </a:t>
            </a:r>
            <a:r>
              <a:rPr lang="es-MX" sz="1900" dirty="0" err="1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Shankman</a:t>
            </a:r>
            <a:endParaRPr lang="es-MX" sz="1900" dirty="0">
              <a:solidFill>
                <a:prstClr val="black"/>
              </a:solidFill>
              <a:latin typeface="Arial Narrow" pitchFamily="34" charset="0"/>
              <a:cs typeface="Aparajita" pitchFamily="34" charset="0"/>
            </a:endParaRPr>
          </a:p>
          <a:p>
            <a:pPr algn="ctr" defTabSz="914377">
              <a:lnSpc>
                <a:spcPct val="150000"/>
              </a:lnSpc>
              <a:defRPr/>
            </a:pPr>
            <a:r>
              <a:rPr lang="es-MX" sz="2000" b="1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Género:</a:t>
            </a:r>
            <a:r>
              <a:rPr lang="es-MX" sz="2000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 </a:t>
            </a:r>
            <a:r>
              <a:rPr lang="es-MX" sz="2000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Romance/Drama</a:t>
            </a:r>
            <a:endParaRPr lang="es-MX" sz="2000" dirty="0">
              <a:solidFill>
                <a:prstClr val="black"/>
              </a:solidFill>
              <a:latin typeface="Arial Narrow" pitchFamily="34" charset="0"/>
              <a:cs typeface="Aparajita" pitchFamily="34" charset="0"/>
            </a:endParaRPr>
          </a:p>
          <a:p>
            <a:pPr algn="ctr" defTabSz="914377">
              <a:lnSpc>
                <a:spcPct val="150000"/>
              </a:lnSpc>
              <a:defRPr/>
            </a:pPr>
            <a:endParaRPr lang="es-MX" sz="2000" dirty="0" smtClean="0">
              <a:solidFill>
                <a:prstClr val="black"/>
              </a:solidFill>
              <a:latin typeface="Arial Narrow" pitchFamily="34" charset="0"/>
              <a:cs typeface="Aparajita" pitchFamily="34" charset="0"/>
            </a:endParaRPr>
          </a:p>
          <a:p>
            <a:pPr algn="ctr" defTabSz="914377">
              <a:lnSpc>
                <a:spcPct val="150000"/>
              </a:lnSpc>
              <a:defRPr/>
            </a:pPr>
            <a:r>
              <a:rPr lang="es-MX" sz="2000" b="1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Duración</a:t>
            </a:r>
            <a:r>
              <a:rPr lang="es-MX" sz="2000" b="1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:</a:t>
            </a:r>
            <a:r>
              <a:rPr lang="es-MX" sz="2000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 </a:t>
            </a:r>
            <a:r>
              <a:rPr lang="es-MX" sz="2000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100</a:t>
            </a:r>
            <a:r>
              <a:rPr lang="es-MX" sz="2000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 </a:t>
            </a:r>
            <a:r>
              <a:rPr lang="es-MX" sz="2000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min.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5066" y="8854333"/>
            <a:ext cx="2649315" cy="329657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0583480D-5405-4A0A-8283-6D52E535A45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79" y="1699282"/>
            <a:ext cx="2260024" cy="333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607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CuadroTexto"/>
          <p:cNvSpPr txBox="1"/>
          <p:nvPr/>
        </p:nvSpPr>
        <p:spPr>
          <a:xfrm>
            <a:off x="1259245" y="-4373"/>
            <a:ext cx="4320479" cy="770411"/>
          </a:xfrm>
          <a:prstGeom prst="rect">
            <a:avLst/>
          </a:prstGeom>
          <a:noFill/>
        </p:spPr>
        <p:txBody>
          <a:bodyPr wrap="square" lIns="92407" tIns="46200" rIns="92407" bIns="46200" rtlCol="0">
            <a:spAutoFit/>
          </a:bodyPr>
          <a:lstStyle/>
          <a:p>
            <a:pPr algn="ctr" defTabSz="914377">
              <a:defRPr/>
            </a:pPr>
            <a:r>
              <a:rPr lang="es-MX" sz="2200" spc="567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latin typeface="Ravie" panose="04040805050809020602" pitchFamily="82" charset="0"/>
                <a:cs typeface="Aharoni" pitchFamily="2" charset="-79"/>
              </a:rPr>
              <a:t>CARTELERA</a:t>
            </a:r>
          </a:p>
          <a:p>
            <a:pPr algn="ctr" defTabSz="914377">
              <a:defRPr/>
            </a:pPr>
            <a:r>
              <a:rPr lang="es-MX" sz="2200" spc="567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latin typeface="Ravie" panose="04040805050809020602" pitchFamily="82" charset="0"/>
                <a:cs typeface="Aharoni" pitchFamily="2" charset="-79"/>
              </a:rPr>
              <a:t>FEBRERO 2019</a:t>
            </a:r>
          </a:p>
        </p:txBody>
      </p:sp>
      <p:pic>
        <p:nvPicPr>
          <p:cNvPr id="43" name="42 Imagen" descr="imagesCA5EC7Y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215" y="52898"/>
            <a:ext cx="845123" cy="774695"/>
          </a:xfrm>
          <a:prstGeom prst="rect">
            <a:avLst/>
          </a:prstGeom>
        </p:spPr>
      </p:pic>
      <p:sp>
        <p:nvSpPr>
          <p:cNvPr id="61" name="60 CuadroTexto"/>
          <p:cNvSpPr txBox="1"/>
          <p:nvPr/>
        </p:nvSpPr>
        <p:spPr>
          <a:xfrm>
            <a:off x="1959429" y="7898993"/>
            <a:ext cx="3230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s-MX" sz="3200" dirty="0">
                <a:ln>
                  <a:solidFill>
                    <a:prstClr val="black"/>
                  </a:solidFill>
                </a:ln>
                <a:solidFill>
                  <a:srgbClr val="C00000"/>
                </a:solidFill>
                <a:latin typeface="Arial Black" pitchFamily="34" charset="0"/>
              </a:rPr>
              <a:t>Entrada Libre</a:t>
            </a:r>
          </a:p>
        </p:txBody>
      </p:sp>
      <p:sp>
        <p:nvSpPr>
          <p:cNvPr id="62" name="61 CuadroTexto"/>
          <p:cNvSpPr txBox="1"/>
          <p:nvPr/>
        </p:nvSpPr>
        <p:spPr>
          <a:xfrm>
            <a:off x="2317259" y="8412518"/>
            <a:ext cx="2514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s-MX" dirty="0">
                <a:ln>
                  <a:solidFill>
                    <a:prstClr val="black"/>
                  </a:solidFill>
                </a:ln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Auditorio AAPAUNAM</a:t>
            </a:r>
          </a:p>
        </p:txBody>
      </p:sp>
      <p:sp>
        <p:nvSpPr>
          <p:cNvPr id="21" name="49 CuadroTexto"/>
          <p:cNvSpPr txBox="1"/>
          <p:nvPr/>
        </p:nvSpPr>
        <p:spPr>
          <a:xfrm>
            <a:off x="91624" y="4794341"/>
            <a:ext cx="6696696" cy="3047998"/>
          </a:xfrm>
          <a:prstGeom prst="rect">
            <a:avLst/>
          </a:prstGeom>
          <a:noFill/>
        </p:spPr>
        <p:txBody>
          <a:bodyPr wrap="square" lIns="92443" tIns="46220" rIns="92443" bIns="46220" rtlCol="0">
            <a:spAutoFit/>
          </a:bodyPr>
          <a:lstStyle/>
          <a:p>
            <a:pPr algn="ctr" defTabSz="914377">
              <a:defRPr/>
            </a:pPr>
            <a:r>
              <a:rPr lang="es-MX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VENOM</a:t>
            </a:r>
            <a:endParaRPr lang="es-MX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377"/>
            <a:r>
              <a:rPr lang="es-MX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Como </a:t>
            </a:r>
            <a:r>
              <a:rPr lang="es-MX" sz="1600" dirty="0">
                <a:latin typeface="Arial Narrow" panose="020B0606020202030204" pitchFamily="34" charset="0"/>
                <a:cs typeface="Arial" panose="020B0604020202020204" pitchFamily="34" charset="0"/>
              </a:rPr>
              <a:t>periodista, Eddie </a:t>
            </a:r>
            <a:r>
              <a:rPr lang="es-MX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Brock</a:t>
            </a:r>
            <a:r>
              <a:rPr lang="es-MX" sz="1600" dirty="0">
                <a:latin typeface="Arial Narrow" panose="020B0606020202030204" pitchFamily="34" charset="0"/>
                <a:cs typeface="Arial" panose="020B0604020202020204" pitchFamily="34" charset="0"/>
              </a:rPr>
              <a:t> (Tom Hardy) lleva tiempo intentando desenmascarar al creador de la Fundación Vida, el famoso genio científico </a:t>
            </a:r>
            <a:r>
              <a:rPr lang="es-MX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Carlton</a:t>
            </a:r>
            <a:r>
              <a:rPr lang="es-MX" sz="1600" dirty="0">
                <a:latin typeface="Arial Narrow" panose="020B0606020202030204" pitchFamily="34" charset="0"/>
                <a:cs typeface="Arial" panose="020B0604020202020204" pitchFamily="34" charset="0"/>
              </a:rPr>
              <a:t> Drake (</a:t>
            </a:r>
            <a:r>
              <a:rPr lang="es-MX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Riz</a:t>
            </a:r>
            <a:r>
              <a:rPr lang="es-MX" sz="1600" dirty="0">
                <a:latin typeface="Arial Narrow" panose="020B0606020202030204" pitchFamily="34" charset="0"/>
                <a:cs typeface="Arial" panose="020B0604020202020204" pitchFamily="34" charset="0"/>
              </a:rPr>
              <a:t> Ahmed), una obsesión que ha arruinado su carrera y su relación con su novia, </a:t>
            </a:r>
            <a:r>
              <a:rPr lang="es-MX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Anne</a:t>
            </a:r>
            <a:r>
              <a:rPr lang="es-MX" sz="1600" dirty="0">
                <a:latin typeface="Arial Narrow" panose="020B0606020202030204" pitchFamily="34" charset="0"/>
                <a:cs typeface="Arial" panose="020B0604020202020204" pitchFamily="34" charset="0"/>
              </a:rPr>
              <a:t> (Michelle Williams). Al investigar uno de los experimentos de Drake, el ente alienígena </a:t>
            </a:r>
            <a:r>
              <a:rPr lang="es-MX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Venom</a:t>
            </a:r>
            <a:r>
              <a:rPr lang="es-MX" sz="1600" dirty="0">
                <a:latin typeface="Arial Narrow" panose="020B0606020202030204" pitchFamily="34" charset="0"/>
                <a:cs typeface="Arial" panose="020B0604020202020204" pitchFamily="34" charset="0"/>
              </a:rPr>
              <a:t> se fusiona con el cuerpo de Eddie, y el reportero adquiere de pronto nuevos e increíbles </a:t>
            </a:r>
            <a:r>
              <a:rPr lang="es-MX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superpoderes</a:t>
            </a:r>
            <a:r>
              <a:rPr lang="es-MX" sz="1600" dirty="0">
                <a:latin typeface="Arial Narrow" panose="020B0606020202030204" pitchFamily="34" charset="0"/>
                <a:cs typeface="Arial" panose="020B0604020202020204" pitchFamily="34" charset="0"/>
              </a:rPr>
              <a:t>, así como la oportunidad de hacer prácticamente lo que se le antoje. Retorcido, oscuro, impredecible e impulsado por la cólera, </a:t>
            </a:r>
            <a:r>
              <a:rPr lang="es-MX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Venom</a:t>
            </a:r>
            <a:r>
              <a:rPr lang="es-MX" sz="1600" dirty="0">
                <a:latin typeface="Arial Narrow" panose="020B0606020202030204" pitchFamily="34" charset="0"/>
                <a:cs typeface="Arial" panose="020B0604020202020204" pitchFamily="34" charset="0"/>
              </a:rPr>
              <a:t> obliga a Eddie a luchar por controlar unas habilidades sumamente peligrosas que, al mismo tiempo, también resultan embriagadoras y le hacen sentir poderoso. Dado que Eddie y </a:t>
            </a:r>
            <a:r>
              <a:rPr lang="es-MX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Venom</a:t>
            </a:r>
            <a:r>
              <a:rPr lang="es-MX" sz="1600" dirty="0">
                <a:latin typeface="Arial Narrow" panose="020B0606020202030204" pitchFamily="34" charset="0"/>
                <a:cs typeface="Arial" panose="020B0604020202020204" pitchFamily="34" charset="0"/>
              </a:rPr>
              <a:t> se necesitan mutuamente para conseguir lo que quieren, se van entremezclando cada vez más... ¿Dónde acaba Eddie y empieza </a:t>
            </a:r>
            <a:r>
              <a:rPr lang="es-MX" sz="1600" dirty="0" err="1">
                <a:latin typeface="Arial Narrow" panose="020B0606020202030204" pitchFamily="34" charset="0"/>
                <a:cs typeface="Arial" panose="020B0604020202020204" pitchFamily="34" charset="0"/>
              </a:rPr>
              <a:t>Venom</a:t>
            </a:r>
            <a:r>
              <a:rPr lang="es-MX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?</a:t>
            </a:r>
            <a:endParaRPr lang="es-MX" sz="1600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50 CuadroTexto"/>
          <p:cNvSpPr txBox="1"/>
          <p:nvPr/>
        </p:nvSpPr>
        <p:spPr>
          <a:xfrm>
            <a:off x="3508598" y="1442926"/>
            <a:ext cx="3362773" cy="3140127"/>
          </a:xfrm>
          <a:prstGeom prst="rect">
            <a:avLst/>
          </a:prstGeom>
          <a:noFill/>
        </p:spPr>
        <p:txBody>
          <a:bodyPr wrap="square" lIns="69379" tIns="34689" rIns="69379" bIns="34689" rtlCol="0">
            <a:spAutoFit/>
          </a:bodyPr>
          <a:lstStyle/>
          <a:p>
            <a:pPr algn="ctr" defTabSz="914377">
              <a:defRPr/>
            </a:pPr>
            <a:r>
              <a:rPr lang="es-MX" sz="2700" u="sng" dirty="0" smtClean="0">
                <a:solidFill>
                  <a:srgbClr val="FF0000"/>
                </a:solidFill>
                <a:latin typeface="Arial Narrow" pitchFamily="34" charset="0"/>
                <a:cs typeface="Aparajita" pitchFamily="34" charset="0"/>
              </a:rPr>
              <a:t>Viernes </a:t>
            </a:r>
            <a:r>
              <a:rPr lang="es-MX" sz="2700" i="1" u="sng" dirty="0" smtClean="0">
                <a:solidFill>
                  <a:srgbClr val="FF0000"/>
                </a:solidFill>
                <a:latin typeface="Arial Narrow" pitchFamily="34" charset="0"/>
                <a:cs typeface="Aparajita" pitchFamily="34" charset="0"/>
              </a:rPr>
              <a:t>22 </a:t>
            </a:r>
            <a:r>
              <a:rPr lang="es-MX" sz="2700" i="1" u="sng" dirty="0" smtClean="0">
                <a:solidFill>
                  <a:srgbClr val="FF0000"/>
                </a:solidFill>
                <a:latin typeface="Arial Narrow" pitchFamily="34" charset="0"/>
                <a:cs typeface="Aparajita" pitchFamily="34" charset="0"/>
              </a:rPr>
              <a:t>de Febrero</a:t>
            </a:r>
            <a:endParaRPr lang="es-MX" sz="2700" i="1" u="sng" dirty="0">
              <a:solidFill>
                <a:srgbClr val="FF0000"/>
              </a:solidFill>
              <a:latin typeface="Arial Narrow" pitchFamily="34" charset="0"/>
              <a:cs typeface="Aparajita" pitchFamily="34" charset="0"/>
            </a:endParaRPr>
          </a:p>
          <a:p>
            <a:pPr algn="ctr" defTabSz="914377">
              <a:lnSpc>
                <a:spcPct val="150000"/>
              </a:lnSpc>
              <a:defRPr/>
            </a:pPr>
            <a:r>
              <a:rPr lang="es-MX" sz="3600" b="1" dirty="0">
                <a:solidFill>
                  <a:srgbClr val="FF0000"/>
                </a:solidFill>
                <a:latin typeface="Arial Narrow" pitchFamily="34" charset="0"/>
                <a:cs typeface="Aparajita" pitchFamily="34" charset="0"/>
              </a:rPr>
              <a:t>12:00 hrs.</a:t>
            </a:r>
          </a:p>
          <a:p>
            <a:pPr algn="ctr" defTabSz="914377">
              <a:lnSpc>
                <a:spcPct val="150000"/>
              </a:lnSpc>
              <a:defRPr/>
            </a:pPr>
            <a:r>
              <a:rPr lang="es-MX" sz="1900" b="1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Dirección: </a:t>
            </a:r>
            <a:r>
              <a:rPr lang="es-MX" sz="1900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 Adam </a:t>
            </a:r>
            <a:r>
              <a:rPr lang="es-MX" sz="1900" dirty="0" err="1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Shankman</a:t>
            </a:r>
            <a:endParaRPr lang="es-MX" sz="1900" dirty="0">
              <a:solidFill>
                <a:prstClr val="black"/>
              </a:solidFill>
              <a:latin typeface="Arial Narrow" pitchFamily="34" charset="0"/>
              <a:cs typeface="Aparajita" pitchFamily="34" charset="0"/>
            </a:endParaRPr>
          </a:p>
          <a:p>
            <a:pPr algn="ctr" defTabSz="914377">
              <a:lnSpc>
                <a:spcPct val="150000"/>
              </a:lnSpc>
              <a:defRPr/>
            </a:pPr>
            <a:r>
              <a:rPr lang="es-MX" sz="2000" b="1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Género:</a:t>
            </a:r>
            <a:r>
              <a:rPr lang="es-MX" sz="2000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 </a:t>
            </a:r>
            <a:r>
              <a:rPr lang="es-MX" sz="2000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Romance/Drama</a:t>
            </a:r>
            <a:endParaRPr lang="es-MX" sz="2000" dirty="0">
              <a:solidFill>
                <a:prstClr val="black"/>
              </a:solidFill>
              <a:latin typeface="Arial Narrow" pitchFamily="34" charset="0"/>
              <a:cs typeface="Aparajita" pitchFamily="34" charset="0"/>
            </a:endParaRPr>
          </a:p>
          <a:p>
            <a:pPr algn="ctr" defTabSz="914377">
              <a:lnSpc>
                <a:spcPct val="150000"/>
              </a:lnSpc>
              <a:defRPr/>
            </a:pPr>
            <a:endParaRPr lang="es-MX" sz="2000" dirty="0" smtClean="0">
              <a:solidFill>
                <a:prstClr val="black"/>
              </a:solidFill>
              <a:latin typeface="Arial Narrow" pitchFamily="34" charset="0"/>
              <a:cs typeface="Aparajita" pitchFamily="34" charset="0"/>
            </a:endParaRPr>
          </a:p>
          <a:p>
            <a:pPr algn="ctr" defTabSz="914377">
              <a:lnSpc>
                <a:spcPct val="150000"/>
              </a:lnSpc>
              <a:defRPr/>
            </a:pPr>
            <a:r>
              <a:rPr lang="es-MX" sz="2000" b="1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Duración</a:t>
            </a:r>
            <a:r>
              <a:rPr lang="es-MX" sz="2000" b="1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:</a:t>
            </a:r>
            <a:r>
              <a:rPr lang="es-MX" sz="2000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 </a:t>
            </a:r>
            <a:r>
              <a:rPr lang="es-MX" sz="2000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100</a:t>
            </a:r>
            <a:r>
              <a:rPr lang="es-MX" sz="2000" dirty="0" smtClean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 </a:t>
            </a:r>
            <a:r>
              <a:rPr lang="es-MX" sz="2000" dirty="0">
                <a:solidFill>
                  <a:prstClr val="black"/>
                </a:solidFill>
                <a:latin typeface="Arial Narrow" pitchFamily="34" charset="0"/>
                <a:cs typeface="Aparajita" pitchFamily="34" charset="0"/>
              </a:rPr>
              <a:t>min.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5066" y="8854333"/>
            <a:ext cx="2649315" cy="329657"/>
          </a:xfrm>
          <a:prstGeom prst="rect">
            <a:avLst/>
          </a:prstGeom>
        </p:spPr>
      </p:pic>
      <p:pic>
        <p:nvPicPr>
          <p:cNvPr id="10" name="Imagen 12">
            <a:extLst>
              <a:ext uri="{FF2B5EF4-FFF2-40B4-BE49-F238E27FC236}">
                <a16:creationId xmlns:a16="http://schemas.microsoft.com/office/drawing/2014/main" xmlns="" id="{5879F7D9-6C47-406A-8549-32CA8177BE3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04" y="1647326"/>
            <a:ext cx="1993182" cy="293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7721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467</Words>
  <Application>Microsoft Office PowerPoint</Application>
  <PresentationFormat>Carta (216 x 279 mm)</PresentationFormat>
  <Paragraphs>39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Edith</dc:creator>
  <cp:lastModifiedBy>Marcela</cp:lastModifiedBy>
  <cp:revision>8</cp:revision>
  <dcterms:created xsi:type="dcterms:W3CDTF">2019-01-29T22:17:28Z</dcterms:created>
  <dcterms:modified xsi:type="dcterms:W3CDTF">2019-02-06T18:25:10Z</dcterms:modified>
</cp:coreProperties>
</file>